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32"/>
  </p:notesMasterIdLst>
  <p:sldIdLst>
    <p:sldId id="513" r:id="rId2"/>
    <p:sldId id="568" r:id="rId3"/>
    <p:sldId id="567" r:id="rId4"/>
    <p:sldId id="564" r:id="rId5"/>
    <p:sldId id="1966" r:id="rId6"/>
    <p:sldId id="570" r:id="rId7"/>
    <p:sldId id="263" r:id="rId8"/>
    <p:sldId id="572" r:id="rId9"/>
    <p:sldId id="571" r:id="rId10"/>
    <p:sldId id="573" r:id="rId11"/>
    <p:sldId id="574" r:id="rId12"/>
    <p:sldId id="575" r:id="rId13"/>
    <p:sldId id="577" r:id="rId14"/>
    <p:sldId id="1967" r:id="rId15"/>
    <p:sldId id="280" r:id="rId16"/>
    <p:sldId id="282" r:id="rId17"/>
    <p:sldId id="283" r:id="rId18"/>
    <p:sldId id="578" r:id="rId19"/>
    <p:sldId id="286" r:id="rId20"/>
    <p:sldId id="288" r:id="rId21"/>
    <p:sldId id="287" r:id="rId22"/>
    <p:sldId id="579" r:id="rId23"/>
    <p:sldId id="272" r:id="rId24"/>
    <p:sldId id="311" r:id="rId25"/>
    <p:sldId id="314" r:id="rId26"/>
    <p:sldId id="651" r:id="rId27"/>
    <p:sldId id="319" r:id="rId28"/>
    <p:sldId id="1965" r:id="rId29"/>
    <p:sldId id="1968" r:id="rId30"/>
    <p:sldId id="56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3"/>
    <p:restoredTop sz="75238"/>
  </p:normalViewPr>
  <p:slideViewPr>
    <p:cSldViewPr snapToGrid="0" snapToObjects="1">
      <p:cViewPr varScale="1">
        <p:scale>
          <a:sx n="95" d="100"/>
          <a:sy n="95" d="100"/>
        </p:scale>
        <p:origin x="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kb.10xgenomics.com/hc/en-us/articles/360001493051-What-is-a-template-switch-oligo-TSO-" TargetMode="External"/><Relationship Id="rId3" Type="http://schemas.openxmlformats.org/officeDocument/2006/relationships/hyperlink" Target="https://www.thermofisher.com/us/en/home/life-science/cloning/cloning-learning-center/invitrogen-school-of-molecular-biology/rt-education/reverse-transcriptase-attributes.html" TargetMode="External"/><Relationship Id="rId7" Type="http://schemas.openxmlformats.org/officeDocument/2006/relationships/hyperlink" Target="https://www.thermofisher.com/us/en/home/life-science/cloning/cloning-learning-center/invitrogen-school-of-molecular-biology/molecular-cloning/cloning/common-applications-strategies.html#Library"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thermofisher.com/us/en/home/life-science/cloning/cloning-learning-center/invitrogen-school-of-molecular-biology/rt-education/reverse-transcription-applications.html#RNA_Seq" TargetMode="External"/><Relationship Id="rId5" Type="http://schemas.openxmlformats.org/officeDocument/2006/relationships/hyperlink" Target="https://www.thermofisher.com/us/en/home/life-science/cloning/cloning-learning-center/invitrogen-school-of-molecular-biology/rt-education/reverse-transcription-applications.html#RACE" TargetMode="External"/><Relationship Id="rId4" Type="http://schemas.openxmlformats.org/officeDocument/2006/relationships/hyperlink" Target="https://www.thermofisher.com/us/en/home/life-science/cloning/cloning-learning-center/invitrogen-school-of-molecular-biology/rt-education/reverse-transcription-applications.html#cDNA_Lib" TargetMode="External"/><Relationship Id="rId9" Type="http://schemas.openxmlformats.org/officeDocument/2006/relationships/hyperlink" Target="https://www.idtdna.com/pages/education/decoded/article/use-of-template-switching-oligos-(ts-oligos-tsos)-for-efficient-cdna-library-construc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b.10xgenomics.com/hc/en-us/articles/360000939852-What-is-the-difference-between-Single-Cell-3-and-5-Gene-Expression-librari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5014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02dd330e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f02dd330e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Gel beads, Master Mix with cells to be profiled, and partitioning oil are combined to form so called Gel beads-in-emulsion (GEMs). Cells are delivered at a limiting dilution such that most (~99%) GEMs actually have zero cells and the rest have mostly one cell (occasionally doublets can occur and must be addressed later in analysis). Each gel bead carries oligonucleotides with the Illumina Read 1 sequencing primer, one of ~750,000 unique “cell barcodes”, a unique molecular identifier (UMI) sequence, and a template switch oligo (TSO). Once GEMs are formed, the cell is lysed and gel bead dissolved releasing the oligos, to be mixed with reverse transcription (RT) reagents and poly(dT) RT primers.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Inside each individual GEM a reverse transcription is initiated for </a:t>
            </a:r>
            <a:r>
              <a:rPr lang="en" dirty="0" err="1"/>
              <a:t>polyA</a:t>
            </a:r>
            <a:r>
              <a:rPr lang="en" dirty="0"/>
              <a:t> mRNA using a poly-dT primer (with non-poly-dT tail). As the RT reaches the 5’ end of the mRNA template, a specific kind of Terminal </a:t>
            </a:r>
            <a:r>
              <a:rPr lang="en" dirty="0" err="1"/>
              <a:t>nucleotidyl</a:t>
            </a:r>
            <a:r>
              <a:rPr lang="en" dirty="0"/>
              <a:t> transferase (</a:t>
            </a:r>
            <a:r>
              <a:rPr lang="en" dirty="0" err="1"/>
              <a:t>TdT</a:t>
            </a:r>
            <a:r>
              <a:rPr lang="en" dirty="0"/>
              <a:t>) activity is induced to add three non-template (C)</a:t>
            </a:r>
            <a:r>
              <a:rPr lang="en" dirty="0" err="1"/>
              <a:t>ytosines</a:t>
            </a:r>
            <a:r>
              <a:rPr lang="en" dirty="0"/>
              <a:t>. The TSO hybridizes to these non-template Cs allowing RT template switching from the mRNA fragment to the 10X oligo. Transcript extension produces full length cDNA that represents the original mRNA from </a:t>
            </a:r>
            <a:r>
              <a:rPr lang="en" dirty="0" err="1"/>
              <a:t>polyA</a:t>
            </a:r>
            <a:r>
              <a:rPr lang="en" dirty="0"/>
              <a:t> tail </a:t>
            </a:r>
            <a:r>
              <a:rPr lang="en" dirty="0" err="1"/>
              <a:t>tl</a:t>
            </a:r>
            <a:r>
              <a:rPr lang="en" dirty="0"/>
              <a:t> 5’ end with the 10X sequences (TSO, UMO, Cell Barcode, and R1) now attached.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pooled cDNA is amplified using primers for the Read 1 sequence and the non-poly-dT tail.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All the generated cDNA in an individual GEM share a common 10x Barcode. When libraries are generated and sequenced, these Barcodes are used to associate individual reads back to the individual cells.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3"/>
              </a:rPr>
              <a:t>https://www.thermofisher.com/us/en/home/life-science/cloning/cloning-learning-center/invitrogen-school-of-molecular-biology/rt-education/reverse-transcriptase-attributes.html</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display 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which results in non–template-directed addition of nucleotides to the 3′ end of the synthesized DNA.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occurs only when the reverse transcriptase reaches the 5′ end of the RNA template, adds 1–3 extra nucleotides to the cDNA end, and exhibits specificity towards double-stranded nucleic acid substrates (e.g., DNA:RNA in the first-strand cDNA synthesis and DNA:DNA in the second-strand cDNA synthesis). In general, this intrinsic activity is undesirable because the added nucleotides do not correspond to the template. The non–template-directed nucleotide addition commonly occurs with the preference in the order of A&gt;G≥C&gt;T [9,11].</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Different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possess varying degrees of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With wild-type MMLV and AMV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25–90% of synthesized DNA strands may contain extra nucleotides at the 3′ end. Engineered MMLV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on the other hand, tend to display reduced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In addition to reverse transcriptase choice, the rate of nucleotide addition depends on reaction conditions such as the </a:t>
            </a:r>
            <a:r>
              <a:rPr lang="en" sz="1000" dirty="0" err="1">
                <a:solidFill>
                  <a:srgbClr val="333333"/>
                </a:solidFill>
                <a:highlight>
                  <a:srgbClr val="FFFFFF"/>
                </a:highlight>
                <a:latin typeface="Roboto"/>
                <a:ea typeface="Roboto"/>
                <a:cs typeface="Roboto"/>
                <a:sym typeface="Roboto"/>
              </a:rPr>
              <a:t>RNA:enzyme</a:t>
            </a:r>
            <a:r>
              <a:rPr lang="en" sz="1000" dirty="0">
                <a:solidFill>
                  <a:srgbClr val="333333"/>
                </a:solidFill>
                <a:highlight>
                  <a:srgbClr val="FFFFFF"/>
                </a:highlight>
                <a:latin typeface="Roboto"/>
                <a:ea typeface="Roboto"/>
                <a:cs typeface="Roboto"/>
                <a:sym typeface="Roboto"/>
              </a:rPr>
              <a:t> ratio, enzyme amount, incubation time, and reaction temperature [9].</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dirty="0">
                <a:solidFill>
                  <a:srgbClr val="333333"/>
                </a:solidFill>
                <a:highlight>
                  <a:srgbClr val="FFFFFF"/>
                </a:highlight>
                <a:latin typeface="Roboto"/>
                <a:ea typeface="Roboto"/>
                <a:cs typeface="Roboto"/>
                <a:sym typeface="Roboto"/>
              </a:rPr>
              <a:t>For certain applications such as </a:t>
            </a:r>
            <a:r>
              <a:rPr lang="en" sz="1000" dirty="0">
                <a:solidFill>
                  <a:srgbClr val="1E8AE7"/>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full-length cDNA cloning</a:t>
            </a:r>
            <a:r>
              <a:rPr lang="en" sz="1000" dirty="0">
                <a:solidFill>
                  <a:srgbClr val="333333"/>
                </a:solidFill>
                <a:highlight>
                  <a:srgbClr val="FFFFFF"/>
                </a:highlight>
                <a:latin typeface="Roboto"/>
                <a:ea typeface="Roboto"/>
                <a:cs typeface="Roboto"/>
                <a:sym typeface="Roboto"/>
              </a:rPr>
              <a:t>, </a:t>
            </a:r>
            <a:r>
              <a:rPr lang="en" sz="1000" dirty="0">
                <a:solidFill>
                  <a:srgbClr val="1E8AE7"/>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rapid amplification of cDNA ends (RACE)</a:t>
            </a:r>
            <a:r>
              <a:rPr lang="en" sz="1000" dirty="0">
                <a:solidFill>
                  <a:srgbClr val="333333"/>
                </a:solidFill>
                <a:highlight>
                  <a:srgbClr val="FFFFFF"/>
                </a:highlight>
                <a:latin typeface="Roboto"/>
                <a:ea typeface="Roboto"/>
                <a:cs typeface="Roboto"/>
                <a:sym typeface="Roboto"/>
              </a:rPr>
              <a:t>, and </a:t>
            </a:r>
            <a:r>
              <a:rPr lang="en" sz="1000" dirty="0">
                <a:solidFill>
                  <a:srgbClr val="1E8AE7"/>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RNA sequencing (RNA-Seq)</a:t>
            </a:r>
            <a:r>
              <a:rPr lang="en" sz="1000" dirty="0">
                <a:solidFill>
                  <a:srgbClr val="333333"/>
                </a:solidFill>
                <a:highlight>
                  <a:srgbClr val="FFFFFF"/>
                </a:highlight>
                <a:latin typeface="Roboto"/>
                <a:ea typeface="Roboto"/>
                <a:cs typeface="Roboto"/>
                <a:sym typeface="Roboto"/>
              </a:rPr>
              <a: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be induced to intentionally add a string of Cs to the 3′ end of the cDNA. This type of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be triggered during, or in a later phase of, cDNA synthesis by high concentrations of magnesium and/or manganese ions [12,13]. Combined with a specially designed DNA oligo with a string of 3′ </a:t>
            </a:r>
            <a:r>
              <a:rPr lang="en" sz="1000" dirty="0" err="1">
                <a:solidFill>
                  <a:srgbClr val="333333"/>
                </a:solidFill>
                <a:highlight>
                  <a:srgbClr val="FFFFFF"/>
                </a:highlight>
                <a:latin typeface="Roboto"/>
                <a:ea typeface="Roboto"/>
                <a:cs typeface="Roboto"/>
                <a:sym typeface="Roboto"/>
              </a:rPr>
              <a:t>Gs</a:t>
            </a:r>
            <a:r>
              <a:rPr lang="en" sz="1000" dirty="0">
                <a:solidFill>
                  <a:srgbClr val="333333"/>
                </a:solidFill>
                <a:highlight>
                  <a:srgbClr val="FFFFFF"/>
                </a:highlight>
                <a:latin typeface="Roboto"/>
                <a:ea typeface="Roboto"/>
                <a:cs typeface="Roboto"/>
                <a:sym typeface="Roboto"/>
              </a:rPr>
              <a:t> (called a template-switching oligo),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specifically modify the 3′ cDNA end and the 5′ RNA end (</a:t>
            </a:r>
            <a:r>
              <a:rPr lang="en" sz="1000" b="1" dirty="0">
                <a:solidFill>
                  <a:srgbClr val="333333"/>
                </a:solidFill>
                <a:highlight>
                  <a:srgbClr val="FFFFFF"/>
                </a:highlight>
                <a:latin typeface="Roboto"/>
                <a:ea typeface="Roboto"/>
                <a:cs typeface="Roboto"/>
                <a:sym typeface="Roboto"/>
              </a:rPr>
              <a:t>Figure 8</a:t>
            </a:r>
            <a:r>
              <a:rPr lang="en" sz="1000" dirty="0">
                <a:solidFill>
                  <a:srgbClr val="333333"/>
                </a:solidFill>
                <a:highlight>
                  <a:srgbClr val="FFFFFF"/>
                </a:highlight>
                <a:latin typeface="Roboto"/>
                <a:ea typeface="Roboto"/>
                <a:cs typeface="Roboto"/>
                <a:sym typeface="Roboto"/>
              </a:rPr>
              <a:t>). Examples of these sequence modifications include the introduction of a restriction site for subsequent </a:t>
            </a:r>
            <a:r>
              <a:rPr lang="en" sz="1000" dirty="0">
                <a:solidFill>
                  <a:srgbClr val="1E8AE7"/>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cDNA cloning</a:t>
            </a:r>
            <a:r>
              <a:rPr lang="en" sz="1000" dirty="0">
                <a:solidFill>
                  <a:srgbClr val="333333"/>
                </a:solidFill>
                <a:highlight>
                  <a:srgbClr val="FFFFFF"/>
                </a:highlight>
                <a:latin typeface="Roboto"/>
                <a:ea typeface="Roboto"/>
                <a:cs typeface="Roboto"/>
                <a:sym typeface="Roboto"/>
              </a:rPr>
              <a:t> steps and/or addition of adapters for downstream RNA sequencing steps [14-16].</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8"/>
              </a:rPr>
              <a:t>https://kb.10xgenomics.com/hc/en-us/articles/360001493051-What-is-a-template-switch-oligo-TSO-</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dirty="0">
                <a:solidFill>
                  <a:srgbClr val="333333"/>
                </a:solidFill>
                <a:highlight>
                  <a:srgbClr val="F6F6F6"/>
                </a:highlight>
              </a:rPr>
              <a:t>The TSO (template switch oligo) is an oligo that hybridizes to untemplated C nucleotides added by the reverse transcriptase during reverse transcription. The TSO adds a common 5' sequence to full length cDNA that is used for downstream cDNA amplification.</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a:p>
            <a:pPr marL="0" lvl="0" indent="0" algn="l" rtl="0">
              <a:spcBef>
                <a:spcPts val="0"/>
              </a:spcBef>
              <a:spcAft>
                <a:spcPts val="0"/>
              </a:spcAft>
              <a:buNone/>
            </a:pPr>
            <a:r>
              <a:rPr lang="en" sz="1050" u="sng" dirty="0">
                <a:solidFill>
                  <a:schemeClr val="hlink"/>
                </a:solidFill>
                <a:highlight>
                  <a:srgbClr val="F6F6F6"/>
                </a:highlight>
                <a:hlinkClick r:id="rId9"/>
              </a:rPr>
              <a:t>https://www.idtdna.com/pages/education/decoded/article/use-of-template-switching-oligos-(ts-oligos-tsos)-for-efficient-cdna-library-construction</a:t>
            </a:r>
            <a:endParaRPr sz="1050" dirty="0">
              <a:solidFill>
                <a:srgbClr val="333333"/>
              </a:solidFill>
              <a:highlight>
                <a:srgbClr val="F6F6F6"/>
              </a:highlight>
            </a:endParaRPr>
          </a:p>
          <a:p>
            <a:pPr marL="0" lvl="0" indent="0" algn="l" rtl="0">
              <a:spcBef>
                <a:spcPts val="0"/>
              </a:spcBef>
              <a:spcAft>
                <a:spcPts val="0"/>
              </a:spcAft>
              <a:buNone/>
            </a:pPr>
            <a:r>
              <a:rPr lang="en" sz="1050" dirty="0">
                <a:solidFill>
                  <a:srgbClr val="333333"/>
                </a:solidFill>
                <a:highlight>
                  <a:srgbClr val="F6F6F6"/>
                </a:highlight>
              </a:rPr>
              <a:t>The simple version of a template switching (TS) oligo is a DNA oligo sequence that carries 3 </a:t>
            </a:r>
            <a:r>
              <a:rPr lang="en" sz="1050" dirty="0" err="1">
                <a:solidFill>
                  <a:srgbClr val="333333"/>
                </a:solidFill>
                <a:highlight>
                  <a:srgbClr val="F6F6F6"/>
                </a:highlight>
              </a:rPr>
              <a:t>riboguanosines</a:t>
            </a:r>
            <a:r>
              <a:rPr lang="en" sz="1050" dirty="0">
                <a:solidFill>
                  <a:srgbClr val="333333"/>
                </a:solidFill>
                <a:highlight>
                  <a:srgbClr val="F6F6F6"/>
                </a:highlight>
              </a:rPr>
              <a:t> (</a:t>
            </a:r>
            <a:r>
              <a:rPr lang="en" sz="1050" dirty="0" err="1">
                <a:solidFill>
                  <a:srgbClr val="333333"/>
                </a:solidFill>
                <a:highlight>
                  <a:srgbClr val="F6F6F6"/>
                </a:highlight>
              </a:rPr>
              <a:t>rGrGrG</a:t>
            </a:r>
            <a:r>
              <a:rPr lang="en" sz="1050" dirty="0">
                <a:solidFill>
                  <a:srgbClr val="333333"/>
                </a:solidFill>
                <a:highlight>
                  <a:srgbClr val="F6F6F6"/>
                </a:highlight>
              </a:rPr>
              <a:t>) at its 3' end [1]. The complementarity between these consecutive </a:t>
            </a:r>
            <a:r>
              <a:rPr lang="en" sz="1050" dirty="0" err="1">
                <a:solidFill>
                  <a:srgbClr val="333333"/>
                </a:solidFill>
                <a:highlight>
                  <a:srgbClr val="F6F6F6"/>
                </a:highlight>
              </a:rPr>
              <a:t>rG</a:t>
            </a:r>
            <a:r>
              <a:rPr lang="en" sz="1050" dirty="0">
                <a:solidFill>
                  <a:srgbClr val="333333"/>
                </a:solidFill>
                <a:highlight>
                  <a:srgbClr val="F6F6F6"/>
                </a:highlight>
              </a:rPr>
              <a:t> bases and the 3' </a:t>
            </a:r>
            <a:r>
              <a:rPr lang="en" sz="1050" dirty="0" err="1">
                <a:solidFill>
                  <a:srgbClr val="333333"/>
                </a:solidFill>
                <a:highlight>
                  <a:srgbClr val="F6F6F6"/>
                </a:highlight>
              </a:rPr>
              <a:t>dC</a:t>
            </a:r>
            <a:r>
              <a:rPr lang="en" sz="1050" dirty="0">
                <a:solidFill>
                  <a:srgbClr val="333333"/>
                </a:solidFill>
                <a:highlight>
                  <a:srgbClr val="F6F6F6"/>
                </a:highlight>
              </a:rPr>
              <a:t> extension of the cDNA molecule empowers the subsequent template switching [5]. These bases function as a template switching (TS) oligo-anchoring site. Upon base pairing between the TS oligo and the appended deoxycytidine stretch, the reverse transcriptase “switches” template strands, from cellular RNA to the TS oligo, and continues replication to the 5' end of the TS oligo. By doing so, the resulting cDNA contains the complete 5' end of the transcript, and universal sequences of choice are added to the reverse transcription product. Along with tagging of the cDNA 3' end by oligo dT primers, this approach makes it possible to efficiently amplify the entire full-length transcript pool in a completely sequence-independent manner</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02dd330e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f02dd330e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Changes In V2 </a:t>
            </a:r>
            <a:endParaRPr dirty="0"/>
          </a:p>
          <a:p>
            <a:pPr marL="457200" lvl="0" indent="-298450" algn="l" rtl="0">
              <a:spcBef>
                <a:spcPts val="0"/>
              </a:spcBef>
              <a:spcAft>
                <a:spcPts val="0"/>
              </a:spcAft>
              <a:buSzPts val="1100"/>
              <a:buAutoNum type="arabicParenBoth"/>
            </a:pPr>
            <a:r>
              <a:rPr lang="en" dirty="0"/>
              <a:t>A second Sample Index (i5) was incorporated during the Sample Index PCR for both GEX and VDJ protocols</a:t>
            </a:r>
            <a:endParaRPr dirty="0"/>
          </a:p>
          <a:p>
            <a:pPr marL="457200" lvl="0" indent="-298450" algn="l" rtl="0">
              <a:spcBef>
                <a:spcPts val="0"/>
              </a:spcBef>
              <a:spcAft>
                <a:spcPts val="0"/>
              </a:spcAft>
              <a:buSzPts val="1100"/>
              <a:buAutoNum type="arabicParenBoth"/>
            </a:pPr>
            <a:r>
              <a:rPr lang="en" dirty="0"/>
              <a:t>For VDJ library prep, the P5 sequence adaptor is now only included during Sample Index PCR along with i5, instead of as a tail during VDJ enrichment step 1, as done in the V1 protocol. A single consistent left primer matching the Illumina R1 sequence is used in both VDJ enrichment steps. This sacrifices some theoretical specificity in the nested PCR for simplicity and for the benefits of dual sample indexes.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Note: We actually did the v1 enrichment strategy along with the v2 final library prep steps. This worked because the v2 Sample Index PCR step primes off Illumina Read1 sequence. We effectively replaced our P5 tails with new i5+P5 tails.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02dd330e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02dd330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10X recommended sequencing protocol produces 4 reads per cluster: 10bp i5 and i7 sample indexes, a minimum of 26bp Read1 to ensure 10 Barcode and UMI are capture, and a minimum 90bp read2 that covers the transcript fragment. At GTAC/MGI we currently perform 2x151 R1/R2 reads which results in </a:t>
            </a:r>
            <a:r>
              <a:rPr lang="en">
                <a:solidFill>
                  <a:schemeClr val="dk1"/>
                </a:solidFill>
              </a:rPr>
              <a:t>151bp - 26bp BC/UMI - 13bp TSO = 112bp for R1 and 151bp for R2.</a:t>
            </a:r>
            <a:endParaRPr/>
          </a:p>
          <a:p>
            <a:pPr marL="0" lvl="0" indent="0" algn="l" rtl="0">
              <a:spcBef>
                <a:spcPts val="0"/>
              </a:spcBef>
              <a:spcAft>
                <a:spcPts val="0"/>
              </a:spcAft>
              <a:buNone/>
            </a:pPr>
            <a:endParaRPr/>
          </a:p>
          <a:p>
            <a:pPr marL="0" lvl="0" indent="0" algn="l" rtl="0">
              <a:spcBef>
                <a:spcPts val="0"/>
              </a:spcBef>
              <a:spcAft>
                <a:spcPts val="0"/>
              </a:spcAft>
              <a:buNone/>
            </a:pPr>
            <a:r>
              <a:rPr lang="en"/>
              <a:t>4 Reads:</a:t>
            </a:r>
            <a:endParaRPr/>
          </a:p>
          <a:p>
            <a:pPr marL="0" lvl="0" indent="0" algn="l" rtl="0">
              <a:spcBef>
                <a:spcPts val="0"/>
              </a:spcBef>
              <a:spcAft>
                <a:spcPts val="0"/>
              </a:spcAft>
              <a:buNone/>
            </a:pPr>
            <a:r>
              <a:rPr lang="en"/>
              <a:t>i5 sample index: 10bp</a:t>
            </a:r>
            <a:endParaRPr/>
          </a:p>
          <a:p>
            <a:pPr marL="0" lvl="0" indent="0" algn="l" rtl="0">
              <a:spcBef>
                <a:spcPts val="0"/>
              </a:spcBef>
              <a:spcAft>
                <a:spcPts val="0"/>
              </a:spcAft>
              <a:buNone/>
            </a:pPr>
            <a:r>
              <a:rPr lang="en"/>
              <a:t>i7 sample index: 10bp</a:t>
            </a:r>
            <a:endParaRPr/>
          </a:p>
          <a:p>
            <a:pPr marL="0" lvl="0" indent="0" algn="l" rtl="0">
              <a:spcBef>
                <a:spcPts val="0"/>
              </a:spcBef>
              <a:spcAft>
                <a:spcPts val="0"/>
              </a:spcAft>
              <a:buNone/>
            </a:pPr>
            <a:r>
              <a:rPr lang="en"/>
              <a:t>Read1: Minimum required by 10X 26bp -&gt; At MGI 151bp - 26bp BC/UMI - 13bp TSO = 112bp</a:t>
            </a:r>
            <a:endParaRPr/>
          </a:p>
          <a:p>
            <a:pPr marL="0" lvl="0" indent="0" algn="l" rtl="0">
              <a:spcBef>
                <a:spcPts val="0"/>
              </a:spcBef>
              <a:spcAft>
                <a:spcPts val="0"/>
              </a:spcAft>
              <a:buNone/>
            </a:pPr>
            <a:r>
              <a:rPr lang="en"/>
              <a:t>Read2: Minimum required by 10X 90bp -&gt; At MGI 151bp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02dd330e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02dd330e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10X 3’ approach, the polydT primer is incorporated into the gel bead oligo and the TSO is by itself at the 5’ end. The</a:t>
            </a:r>
            <a:r>
              <a:rPr lang="en">
                <a:solidFill>
                  <a:schemeClr val="dk1"/>
                </a:solidFill>
              </a:rPr>
              <a:t> Illumina Read 1 sequencing primer, </a:t>
            </a:r>
            <a:r>
              <a:rPr lang="en"/>
              <a:t>10X barcode, and UMI are at the 3’ end of resulting cDNA instead of 5’ end. Otherwise the protocols are highly similar</a:t>
            </a:r>
            <a:endParaRPr/>
          </a:p>
        </p:txBody>
      </p:sp>
    </p:spTree>
    <p:extLst>
      <p:ext uri="{BB962C8B-B14F-4D97-AF65-F5344CB8AC3E}">
        <p14:creationId xmlns:p14="http://schemas.microsoft.com/office/powerpoint/2010/main" val="240029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02dd330e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02dd330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both cases, fragmentation targets 300-400bp fragments. The Sample Index PCR steps depends on the presence of the R1 sequence. This effectively anchors the resulting products to the either the 5’ or 3’ end. </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https://kb.10xgenomics.com/hc/en-us/articles/360000939852-What-is-the-difference-between-Single-Cell-3-and-5-Gene-Expression-libraries-</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050" b="1">
                <a:solidFill>
                  <a:srgbClr val="333333"/>
                </a:solidFill>
                <a:highlight>
                  <a:srgbClr val="F6F6F6"/>
                </a:highlight>
              </a:rPr>
              <a:t>Question:</a:t>
            </a:r>
            <a:r>
              <a:rPr lang="en" sz="1050">
                <a:solidFill>
                  <a:srgbClr val="333333"/>
                </a:solidFill>
                <a:highlight>
                  <a:srgbClr val="F6F6F6"/>
                </a:highlight>
              </a:rPr>
              <a:t> What is the difference between Single Cell 3' and Single Cell 5’ Gene Expression libraries?</a:t>
            </a:r>
            <a:endParaRPr sz="105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b="1">
                <a:solidFill>
                  <a:srgbClr val="333333"/>
                </a:solidFill>
                <a:highlight>
                  <a:srgbClr val="F6F6F6"/>
                </a:highlight>
              </a:rPr>
              <a:t>Answer:</a:t>
            </a:r>
            <a:r>
              <a:rPr lang="en" sz="1050">
                <a:solidFill>
                  <a:srgbClr val="333333"/>
                </a:solidFill>
                <a:highlight>
                  <a:srgbClr val="F6F6F6"/>
                </a:highlight>
              </a:rPr>
              <a:t> The two assays are similar but capture different ends of the polyadenylated transcript in the final library. Both solutions use polydT primer for reverse transcription, although in the 3' assay the polydT sequence is located on the gel bead oligo, while in the 5' assay the polydT is supplied as an RT primer. A template switching oligo (TSO) is used in both workflows to reverse transcribe the full-length transcript.</a:t>
            </a:r>
            <a:endParaRPr sz="105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a:solidFill>
                  <a:srgbClr val="333333"/>
                </a:solidFill>
                <a:highlight>
                  <a:srgbClr val="F6F6F6"/>
                </a:highlight>
              </a:rPr>
              <a:t>After amplifying the cDNA, molecules are randomly fragmented under conditions that favor 300-400 bp length fragments. Downstream of fragmentation, only transcripts containing both (1) a 10x Barcode AND (2) an Illumina Read 2 adaptor, which is ligated on to the cDNA after fragmentation, will be amplified during the Sample Index PCR. This results in final 10x libraries that either represent the 3' end of the transcript (as the 10x Barcode is adjacent to the polyA tail on the 3' end of the transcript) or the 5' end of the transcript (as the the 10x Barcode is adjacent to the TSO and the 5' end of the transcript).</a:t>
            </a:r>
            <a:endParaRPr sz="1050">
              <a:solidFill>
                <a:srgbClr val="333333"/>
              </a:solidFill>
              <a:highlight>
                <a:srgbClr val="F6F6F6"/>
              </a:highlight>
            </a:endParaRPr>
          </a:p>
          <a:p>
            <a:pPr marL="0" lvl="0" indent="0" algn="l" rtl="0">
              <a:spcBef>
                <a:spcPts val="8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10a5a0b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10a5a0b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02dd330e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f02dd330e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22</a:t>
            </a:fld>
            <a:endParaRPr lang="en-US"/>
          </a:p>
        </p:txBody>
      </p:sp>
    </p:spTree>
    <p:extLst>
      <p:ext uri="{BB962C8B-B14F-4D97-AF65-F5344CB8AC3E}">
        <p14:creationId xmlns:p14="http://schemas.microsoft.com/office/powerpoint/2010/main" val="299479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5001-F0FF-394B-9CA1-8C5B2FAA6514}" type="slidenum">
              <a:rPr lang="en-US" smtClean="0"/>
              <a:t>23</a:t>
            </a:fld>
            <a:endParaRPr lang="en-US"/>
          </a:p>
        </p:txBody>
      </p:sp>
    </p:spTree>
    <p:extLst>
      <p:ext uri="{BB962C8B-B14F-4D97-AF65-F5344CB8AC3E}">
        <p14:creationId xmlns:p14="http://schemas.microsoft.com/office/powerpoint/2010/main" val="3960336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62029-5CE8-3F4D-B1EC-8F9A910A4782}" type="slidenum">
              <a:rPr lang="en-US" smtClean="0"/>
              <a:t>24</a:t>
            </a:fld>
            <a:endParaRPr lang="en-US"/>
          </a:p>
        </p:txBody>
      </p:sp>
    </p:spTree>
    <p:extLst>
      <p:ext uri="{BB962C8B-B14F-4D97-AF65-F5344CB8AC3E}">
        <p14:creationId xmlns:p14="http://schemas.microsoft.com/office/powerpoint/2010/main" val="244361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averaged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dirty="0"/>
              <a:t>Support of 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25</a:t>
            </a:fld>
            <a:endParaRPr lang="en-US"/>
          </a:p>
        </p:txBody>
      </p:sp>
    </p:spTree>
    <p:extLst>
      <p:ext uri="{BB962C8B-B14F-4D97-AF65-F5344CB8AC3E}">
        <p14:creationId xmlns:p14="http://schemas.microsoft.com/office/powerpoint/2010/main" val="3424041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a:p>
        </p:txBody>
      </p:sp>
    </p:spTree>
    <p:extLst>
      <p:ext uri="{BB962C8B-B14F-4D97-AF65-F5344CB8AC3E}">
        <p14:creationId xmlns:p14="http://schemas.microsoft.com/office/powerpoint/2010/main" val="4006431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/figure/Difference-in-resolution-from-bulk-and-single-cell-RNA-seq-data-on-the-level-of-gene_fig1_350593672</a:t>
            </a:r>
          </a:p>
          <a:p>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1798599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type (stable, “hard-wired”, e.g. by transcription factors)</a:t>
            </a:r>
          </a:p>
          <a:p>
            <a:r>
              <a:rPr lang="en-US" dirty="0"/>
              <a:t>Lineage (often continuous)</a:t>
            </a:r>
          </a:p>
          <a:p>
            <a:r>
              <a:rPr lang="en-US" dirty="0"/>
              <a:t>State – variable and continuous, reprogrammable, ”soft-wired”</a:t>
            </a:r>
          </a:p>
          <a:p>
            <a:r>
              <a:rPr lang="en-US" dirty="0"/>
              <a:t>Normal range of cell states vs pathological range</a:t>
            </a:r>
          </a:p>
        </p:txBody>
      </p:sp>
      <p:sp>
        <p:nvSpPr>
          <p:cNvPr id="4" name="Slide Number Placeholder 3"/>
          <p:cNvSpPr>
            <a:spLocks noGrp="1"/>
          </p:cNvSpPr>
          <p:nvPr>
            <p:ph type="sldNum" sz="quarter" idx="5"/>
          </p:nvPr>
        </p:nvSpPr>
        <p:spPr/>
        <p:txBody>
          <a:bodyPr/>
          <a:lstStyle/>
          <a:p>
            <a:fld id="{91C65747-E6F5-D94A-981D-658B04DED679}" type="slidenum">
              <a:rPr lang="en-US" smtClean="0"/>
              <a:t>6</a:t>
            </a:fld>
            <a:endParaRPr lang="en-US"/>
          </a:p>
        </p:txBody>
      </p:sp>
    </p:spTree>
    <p:extLst>
      <p:ext uri="{BB962C8B-B14F-4D97-AF65-F5344CB8AC3E}">
        <p14:creationId xmlns:p14="http://schemas.microsoft.com/office/powerpoint/2010/main" val="203682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97D737-5B8E-0544-BF18-C08A61400C87}" type="slidenum">
              <a:rPr lang="en-US" smtClean="0"/>
              <a:t>7</a:t>
            </a:fld>
            <a:endParaRPr lang="en-US"/>
          </a:p>
        </p:txBody>
      </p:sp>
    </p:spTree>
    <p:extLst>
      <p:ext uri="{BB962C8B-B14F-4D97-AF65-F5344CB8AC3E}">
        <p14:creationId xmlns:p14="http://schemas.microsoft.com/office/powerpoint/2010/main" val="3463176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8</a:t>
            </a:fld>
            <a:endParaRPr lang="en-US"/>
          </a:p>
        </p:txBody>
      </p:sp>
    </p:spTree>
    <p:extLst>
      <p:ext uri="{BB962C8B-B14F-4D97-AF65-F5344CB8AC3E}">
        <p14:creationId xmlns:p14="http://schemas.microsoft.com/office/powerpoint/2010/main" val="402345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9</a:t>
            </a:fld>
            <a:endParaRPr lang="en-US"/>
          </a:p>
        </p:txBody>
      </p:sp>
    </p:spTree>
    <p:extLst>
      <p:ext uri="{BB962C8B-B14F-4D97-AF65-F5344CB8AC3E}">
        <p14:creationId xmlns:p14="http://schemas.microsoft.com/office/powerpoint/2010/main" val="161166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/articles/PMC7289686/</a:t>
            </a:r>
          </a:p>
          <a:p>
            <a:endParaRPr lang="en-US" dirty="0"/>
          </a:p>
          <a:p>
            <a:endParaRPr lang="en-US" dirty="0"/>
          </a:p>
          <a:p>
            <a:r>
              <a:rPr lang="en-US" dirty="0"/>
              <a:t>Plate-based</a:t>
            </a:r>
          </a:p>
          <a:p>
            <a:r>
              <a:rPr lang="en-US" dirty="0"/>
              <a:t>- More comprehensive coverage of transcriptome (depth/breadth)</a:t>
            </a:r>
          </a:p>
          <a:p>
            <a:endParaRPr lang="en-US" dirty="0"/>
          </a:p>
          <a:p>
            <a:r>
              <a:rPr lang="en-US" dirty="0"/>
              <a:t>Droplet-based</a:t>
            </a:r>
          </a:p>
          <a:p>
            <a:r>
              <a:rPr lang="en-US" dirty="0"/>
              <a:t>- More cells</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10</a:t>
            </a:fld>
            <a:endParaRPr lang="en-US"/>
          </a:p>
        </p:txBody>
      </p:sp>
    </p:spTree>
    <p:extLst>
      <p:ext uri="{BB962C8B-B14F-4D97-AF65-F5344CB8AC3E}">
        <p14:creationId xmlns:p14="http://schemas.microsoft.com/office/powerpoint/2010/main" val="41477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technologies might have different sensitivity and specificity for different cell types.</a:t>
            </a:r>
          </a:p>
          <a:p>
            <a:r>
              <a:rPr lang="en-US" dirty="0"/>
              <a:t>- Cell size preferences</a:t>
            </a:r>
          </a:p>
          <a:p>
            <a:r>
              <a:rPr lang="en-US" dirty="0"/>
              <a:t>- Sampling issues for lower cell count approaches</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11</a:t>
            </a:fld>
            <a:endParaRPr lang="en-US"/>
          </a:p>
        </p:txBody>
      </p:sp>
    </p:spTree>
    <p:extLst>
      <p:ext uri="{BB962C8B-B14F-4D97-AF65-F5344CB8AC3E}">
        <p14:creationId xmlns:p14="http://schemas.microsoft.com/office/powerpoint/2010/main" val="3942168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86556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single cell RNA sequencing and analysis</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4" name="Title 1">
            <a:extLst>
              <a:ext uri="{FF2B5EF4-FFF2-40B4-BE49-F238E27FC236}">
                <a16:creationId xmlns:a16="http://schemas.microsoft.com/office/drawing/2014/main" id="{478FBE0E-AF86-AAFC-3359-1EDFF8B9FAA8}"/>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err="1">
                <a:latin typeface="Calibri"/>
                <a:cs typeface="Calibri"/>
              </a:rPr>
              <a:t>Kelsy</a:t>
            </a:r>
            <a:r>
              <a:rPr lang="en-US" sz="1800" dirty="0">
                <a:latin typeface="Calibri"/>
                <a:cs typeface="Calibri"/>
              </a:rPr>
              <a:t> </a:t>
            </a:r>
            <a:r>
              <a:rPr lang="en-US" sz="1800" dirty="0" err="1">
                <a:latin typeface="Calibri"/>
                <a:cs typeface="Calibri"/>
              </a:rPr>
              <a:t>Cotto</a:t>
            </a:r>
            <a:r>
              <a:rPr lang="en-US" sz="1800" dirty="0">
                <a:latin typeface="Calibri"/>
                <a:cs typeface="Calibri"/>
              </a:rPr>
              <a:t>, Malachi Griffith, Obi Griffith, Charles </a:t>
            </a:r>
            <a:r>
              <a:rPr lang="en-US" sz="1800" dirty="0" err="1">
                <a:latin typeface="Calibri"/>
                <a:cs typeface="Calibri"/>
              </a:rPr>
              <a:t>Hayfron</a:t>
            </a:r>
            <a:r>
              <a:rPr lang="en-US" sz="1800" dirty="0">
                <a:latin typeface="Calibri"/>
                <a:cs typeface="Calibri"/>
              </a:rPr>
              <a:t>-Benjamin, Evelyn Schmidt, Kartik Singhal, Zach Skidmore</a:t>
            </a:r>
          </a:p>
          <a:p>
            <a:pPr>
              <a:defRPr/>
            </a:pPr>
            <a:r>
              <a:rPr lang="en-US" sz="1800" dirty="0">
                <a:ln w="1270">
                  <a:solidFill>
                    <a:schemeClr val="tx1">
                      <a:alpha val="38000"/>
                    </a:schemeClr>
                  </a:solidFill>
                </a:ln>
                <a:latin typeface="Calibri"/>
                <a:cs typeface="Calibri"/>
              </a:rPr>
              <a:t>CRI Bioinformatics Workshop. Apr 27-May 2, 2024</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F4A5-C780-37E3-7F3A-634310FDBA71}"/>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pic>
        <p:nvPicPr>
          <p:cNvPr id="1026" name="Picture 2">
            <a:extLst>
              <a:ext uri="{FF2B5EF4-FFF2-40B4-BE49-F238E27FC236}">
                <a16:creationId xmlns:a16="http://schemas.microsoft.com/office/drawing/2014/main" id="{33F85154-5FBF-A52A-763E-EEF56355E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45" y="1197616"/>
            <a:ext cx="3655410" cy="4723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6C493A-C527-EC0E-BC82-0BA0FF9B15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806" b="24653"/>
          <a:stretch/>
        </p:blipFill>
        <p:spPr bwMode="auto">
          <a:xfrm>
            <a:off x="4867867" y="1397613"/>
            <a:ext cx="7038387" cy="41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685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78FCBAD-4787-E390-234F-C0B45695AC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631"/>
          <a:stretch/>
        </p:blipFill>
        <p:spPr bwMode="auto">
          <a:xfrm>
            <a:off x="987476" y="1392071"/>
            <a:ext cx="7078351" cy="48190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BEA59E3-B3B6-C448-A9E3-3BD6164697A6}"/>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spTree>
    <p:extLst>
      <p:ext uri="{BB962C8B-B14F-4D97-AF65-F5344CB8AC3E}">
        <p14:creationId xmlns:p14="http://schemas.microsoft.com/office/powerpoint/2010/main" val="272066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AD8E-2CEF-3EC9-B6D8-48130A969CA5}"/>
              </a:ext>
            </a:extLst>
          </p:cNvPr>
          <p:cNvSpPr>
            <a:spLocks noGrp="1"/>
          </p:cNvSpPr>
          <p:nvPr>
            <p:ph type="title"/>
          </p:nvPr>
        </p:nvSpPr>
        <p:spPr/>
        <p:txBody>
          <a:bodyPr/>
          <a:lstStyle/>
          <a:p>
            <a:r>
              <a:rPr lang="en-US" b="1" dirty="0">
                <a:latin typeface="+mn-lt"/>
              </a:rPr>
              <a:t>Additional considerations</a:t>
            </a:r>
          </a:p>
        </p:txBody>
      </p:sp>
      <p:sp>
        <p:nvSpPr>
          <p:cNvPr id="3" name="Content Placeholder 2">
            <a:extLst>
              <a:ext uri="{FF2B5EF4-FFF2-40B4-BE49-F238E27FC236}">
                <a16:creationId xmlns:a16="http://schemas.microsoft.com/office/drawing/2014/main" id="{CB17D2E7-ACAC-85B8-BE6E-23E7C61B061F}"/>
              </a:ext>
            </a:extLst>
          </p:cNvPr>
          <p:cNvSpPr>
            <a:spLocks noGrp="1"/>
          </p:cNvSpPr>
          <p:nvPr>
            <p:ph idx="1"/>
          </p:nvPr>
        </p:nvSpPr>
        <p:spPr/>
        <p:txBody>
          <a:bodyPr/>
          <a:lstStyle/>
          <a:p>
            <a:r>
              <a:rPr lang="en-US" dirty="0"/>
              <a:t>Size of cells</a:t>
            </a:r>
          </a:p>
          <a:p>
            <a:r>
              <a:rPr lang="en-US" dirty="0"/>
              <a:t>Expected % of cell population of interest</a:t>
            </a:r>
          </a:p>
          <a:p>
            <a:r>
              <a:rPr lang="en-US" dirty="0"/>
              <a:t>Depth of detection needed for experimental question</a:t>
            </a:r>
          </a:p>
          <a:p>
            <a:r>
              <a:rPr lang="en-US" dirty="0"/>
              <a:t>Accessibility</a:t>
            </a:r>
          </a:p>
        </p:txBody>
      </p:sp>
    </p:spTree>
    <p:extLst>
      <p:ext uri="{BB962C8B-B14F-4D97-AF65-F5344CB8AC3E}">
        <p14:creationId xmlns:p14="http://schemas.microsoft.com/office/powerpoint/2010/main" val="124166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203"/>
          <a:stretch/>
        </p:blipFill>
        <p:spPr bwMode="auto">
          <a:xfrm>
            <a:off x="995661" y="1690688"/>
            <a:ext cx="9717832" cy="425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643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953"/>
          <a:stretch/>
        </p:blipFill>
        <p:spPr bwMode="auto">
          <a:xfrm>
            <a:off x="742664" y="1745279"/>
            <a:ext cx="11094390" cy="326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(5’) v1/v2 Approach</a:t>
            </a:r>
            <a:endParaRPr sz="2427" b="1" dirty="0">
              <a:latin typeface="+mn-lt"/>
            </a:endParaRPr>
          </a:p>
        </p:txBody>
      </p:sp>
      <p:pic>
        <p:nvPicPr>
          <p:cNvPr id="242" name="Google Shape;242;p37"/>
          <p:cNvPicPr preferRelativeResize="0"/>
          <p:nvPr/>
        </p:nvPicPr>
        <p:blipFill>
          <a:blip r:embed="rId3">
            <a:alphaModFix/>
          </a:blip>
          <a:stretch>
            <a:fillRect/>
          </a:stretch>
        </p:blipFill>
        <p:spPr>
          <a:xfrm>
            <a:off x="483484" y="975827"/>
            <a:ext cx="4385900" cy="4725067"/>
          </a:xfrm>
          <a:prstGeom prst="rect">
            <a:avLst/>
          </a:prstGeom>
          <a:noFill/>
          <a:ln>
            <a:noFill/>
          </a:ln>
        </p:spPr>
      </p:pic>
      <p:pic>
        <p:nvPicPr>
          <p:cNvPr id="243" name="Google Shape;243;p37"/>
          <p:cNvPicPr preferRelativeResize="0"/>
          <p:nvPr/>
        </p:nvPicPr>
        <p:blipFill>
          <a:blip r:embed="rId4">
            <a:alphaModFix/>
          </a:blip>
          <a:stretch>
            <a:fillRect/>
          </a:stretch>
        </p:blipFill>
        <p:spPr>
          <a:xfrm>
            <a:off x="5905550" y="301446"/>
            <a:ext cx="5132455" cy="3684400"/>
          </a:xfrm>
          <a:prstGeom prst="rect">
            <a:avLst/>
          </a:prstGeom>
          <a:noFill/>
          <a:ln>
            <a:noFill/>
          </a:ln>
        </p:spPr>
      </p:pic>
      <p:pic>
        <p:nvPicPr>
          <p:cNvPr id="244" name="Google Shape;244;p37"/>
          <p:cNvPicPr preferRelativeResize="0"/>
          <p:nvPr/>
        </p:nvPicPr>
        <p:blipFill>
          <a:blip r:embed="rId5">
            <a:alphaModFix/>
          </a:blip>
          <a:stretch>
            <a:fillRect/>
          </a:stretch>
        </p:blipFill>
        <p:spPr>
          <a:xfrm>
            <a:off x="5964165" y="3795850"/>
            <a:ext cx="4973463" cy="23080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7" name="Google Shape;257;p39"/>
          <p:cNvPicPr preferRelativeResize="0"/>
          <p:nvPr/>
        </p:nvPicPr>
        <p:blipFill>
          <a:blip r:embed="rId3">
            <a:alphaModFix/>
          </a:blip>
          <a:stretch>
            <a:fillRect/>
          </a:stretch>
        </p:blipFill>
        <p:spPr>
          <a:xfrm>
            <a:off x="403877" y="1145953"/>
            <a:ext cx="5106764" cy="5094633"/>
          </a:xfrm>
          <a:prstGeom prst="rect">
            <a:avLst/>
          </a:prstGeom>
          <a:noFill/>
          <a:ln>
            <a:noFill/>
          </a:ln>
        </p:spPr>
      </p:pic>
      <p:pic>
        <p:nvPicPr>
          <p:cNvPr id="258" name="Google Shape;258;p39"/>
          <p:cNvPicPr preferRelativeResize="0"/>
          <p:nvPr/>
        </p:nvPicPr>
        <p:blipFill>
          <a:blip r:embed="rId4">
            <a:alphaModFix/>
          </a:blip>
          <a:stretch>
            <a:fillRect/>
          </a:stretch>
        </p:blipFill>
        <p:spPr>
          <a:xfrm>
            <a:off x="6373290" y="586267"/>
            <a:ext cx="4335431" cy="5651797"/>
          </a:xfrm>
          <a:prstGeom prst="rect">
            <a:avLst/>
          </a:prstGeom>
          <a:noFill/>
          <a:ln>
            <a:noFill/>
          </a:ln>
        </p:spPr>
      </p:pic>
      <p:sp>
        <p:nvSpPr>
          <p:cNvPr id="4" name="Google Shape;241;p37">
            <a:extLst>
              <a:ext uri="{FF2B5EF4-FFF2-40B4-BE49-F238E27FC236}">
                <a16:creationId xmlns:a16="http://schemas.microsoft.com/office/drawing/2014/main" id="{011D9156-0EE0-D0EB-0D5E-36859FF76D1E}"/>
              </a:ext>
            </a:extLst>
          </p:cNvPr>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(5’) v2 Approach</a:t>
            </a:r>
            <a:endParaRPr sz="2427"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15600" y="159616"/>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10X Single Cell 5’ GEX and V(D)J dual index libraries</a:t>
            </a:r>
            <a:endParaRPr b="1" dirty="0">
              <a:latin typeface="+mn-lt"/>
            </a:endParaRPr>
          </a:p>
        </p:txBody>
      </p:sp>
      <p:pic>
        <p:nvPicPr>
          <p:cNvPr id="264" name="Google Shape;264;p40"/>
          <p:cNvPicPr preferRelativeResize="0"/>
          <p:nvPr/>
        </p:nvPicPr>
        <p:blipFill>
          <a:blip r:embed="rId3">
            <a:alphaModFix/>
          </a:blip>
          <a:stretch>
            <a:fillRect/>
          </a:stretch>
        </p:blipFill>
        <p:spPr>
          <a:xfrm>
            <a:off x="1671359" y="1127697"/>
            <a:ext cx="8529531" cy="49311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415600" y="145700"/>
            <a:ext cx="11360800" cy="1211200"/>
          </a:xfrm>
          <a:prstGeom prst="rect">
            <a:avLst/>
          </a:prstGeom>
        </p:spPr>
        <p:txBody>
          <a:bodyPr spcFirstLastPara="1" vert="horz" wrap="square" lIns="121900" tIns="121900" rIns="121900" bIns="121900" rtlCol="0" anchor="t" anchorCtr="0">
            <a:normAutofit/>
          </a:bodyPr>
          <a:lstStyle/>
          <a:p>
            <a:r>
              <a:rPr lang="en" b="1" dirty="0">
                <a:latin typeface="+mn-lt"/>
              </a:rPr>
              <a:t>5’ vs 3’ approach - </a:t>
            </a:r>
            <a:r>
              <a:rPr lang="en" b="1" dirty="0" err="1">
                <a:latin typeface="+mn-lt"/>
              </a:rPr>
              <a:t>polyT</a:t>
            </a:r>
            <a:r>
              <a:rPr lang="en" b="1" dirty="0">
                <a:latin typeface="+mn-lt"/>
              </a:rPr>
              <a:t> and TSO switch places</a:t>
            </a:r>
            <a:endParaRPr b="1" dirty="0">
              <a:latin typeface="+mn-lt"/>
            </a:endParaRPr>
          </a:p>
        </p:txBody>
      </p:sp>
      <p:pic>
        <p:nvPicPr>
          <p:cNvPr id="279" name="Google Shape;279;p42"/>
          <p:cNvPicPr preferRelativeResize="0"/>
          <p:nvPr/>
        </p:nvPicPr>
        <p:blipFill rotWithShape="1">
          <a:blip r:embed="rId3">
            <a:alphaModFix/>
          </a:blip>
          <a:srcRect r="50000"/>
          <a:stretch/>
        </p:blipFill>
        <p:spPr>
          <a:xfrm>
            <a:off x="898368" y="1467840"/>
            <a:ext cx="5197632" cy="4898167"/>
          </a:xfrm>
          <a:prstGeom prst="rect">
            <a:avLst/>
          </a:prstGeom>
          <a:noFill/>
          <a:ln>
            <a:noFill/>
          </a:ln>
        </p:spPr>
      </p:pic>
      <p:pic>
        <p:nvPicPr>
          <p:cNvPr id="2" name="Google Shape;243;p37">
            <a:extLst>
              <a:ext uri="{FF2B5EF4-FFF2-40B4-BE49-F238E27FC236}">
                <a16:creationId xmlns:a16="http://schemas.microsoft.com/office/drawing/2014/main" id="{3F330E77-2B9C-D281-240E-2D18A759B961}"/>
              </a:ext>
            </a:extLst>
          </p:cNvPr>
          <p:cNvPicPr preferRelativeResize="0"/>
          <p:nvPr/>
        </p:nvPicPr>
        <p:blipFill>
          <a:blip r:embed="rId4">
            <a:alphaModFix/>
          </a:blip>
          <a:stretch>
            <a:fillRect/>
          </a:stretch>
        </p:blipFill>
        <p:spPr>
          <a:xfrm>
            <a:off x="6660107" y="1929987"/>
            <a:ext cx="4443417" cy="3189766"/>
          </a:xfrm>
          <a:prstGeom prst="rect">
            <a:avLst/>
          </a:prstGeom>
          <a:noFill/>
          <a:ln>
            <a:noFill/>
          </a:ln>
        </p:spPr>
      </p:pic>
    </p:spTree>
    <p:extLst>
      <p:ext uri="{BB962C8B-B14F-4D97-AF65-F5344CB8AC3E}">
        <p14:creationId xmlns:p14="http://schemas.microsoft.com/office/powerpoint/2010/main" val="2658060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415600" y="65033"/>
            <a:ext cx="11360800" cy="1183600"/>
          </a:xfrm>
          <a:prstGeom prst="rect">
            <a:avLst/>
          </a:prstGeom>
        </p:spPr>
        <p:txBody>
          <a:bodyPr spcFirstLastPara="1" vert="horz" wrap="square" lIns="121900" tIns="121900" rIns="121900" bIns="121900" rtlCol="0" anchor="t" anchorCtr="0">
            <a:noAutofit/>
          </a:bodyPr>
          <a:lstStyle/>
          <a:p>
            <a:r>
              <a:rPr lang="en" sz="3600" b="1" dirty="0">
                <a:latin typeface="+mn-lt"/>
              </a:rPr>
              <a:t>5’ vs 3’ approach - Fragmentation and PCR steps result in different ends of transcripts being kept</a:t>
            </a:r>
            <a:endParaRPr sz="3600" b="1" dirty="0">
              <a:latin typeface="+mn-lt"/>
            </a:endParaRPr>
          </a:p>
        </p:txBody>
      </p:sp>
      <p:pic>
        <p:nvPicPr>
          <p:cNvPr id="285" name="Google Shape;285;p43"/>
          <p:cNvPicPr preferRelativeResize="0"/>
          <p:nvPr/>
        </p:nvPicPr>
        <p:blipFill>
          <a:blip r:embed="rId3">
            <a:alphaModFix/>
          </a:blip>
          <a:stretch>
            <a:fillRect/>
          </a:stretch>
        </p:blipFill>
        <p:spPr>
          <a:xfrm>
            <a:off x="763549" y="2452228"/>
            <a:ext cx="3922435" cy="3913117"/>
          </a:xfrm>
          <a:prstGeom prst="rect">
            <a:avLst/>
          </a:prstGeom>
          <a:noFill/>
          <a:ln>
            <a:noFill/>
          </a:ln>
        </p:spPr>
      </p:pic>
      <p:pic>
        <p:nvPicPr>
          <p:cNvPr id="286" name="Google Shape;286;p43"/>
          <p:cNvPicPr preferRelativeResize="0"/>
          <p:nvPr/>
        </p:nvPicPr>
        <p:blipFill>
          <a:blip r:embed="rId4">
            <a:alphaModFix/>
          </a:blip>
          <a:stretch>
            <a:fillRect/>
          </a:stretch>
        </p:blipFill>
        <p:spPr>
          <a:xfrm>
            <a:off x="5834533" y="1773343"/>
            <a:ext cx="5467867" cy="4650901"/>
          </a:xfrm>
          <a:prstGeom prst="rect">
            <a:avLst/>
          </a:prstGeom>
          <a:noFill/>
          <a:ln>
            <a:noFill/>
          </a:ln>
        </p:spPr>
      </p:pic>
      <p:sp>
        <p:nvSpPr>
          <p:cNvPr id="287" name="Google Shape;287;p43"/>
          <p:cNvSpPr txBox="1"/>
          <p:nvPr/>
        </p:nvSpPr>
        <p:spPr>
          <a:xfrm>
            <a:off x="2154967" y="6324401"/>
            <a:ext cx="1139600" cy="615513"/>
          </a:xfrm>
          <a:prstGeom prst="rect">
            <a:avLst/>
          </a:prstGeom>
          <a:noFill/>
          <a:ln>
            <a:noFill/>
          </a:ln>
        </p:spPr>
        <p:txBody>
          <a:bodyPr spcFirstLastPara="1" wrap="square" lIns="121900" tIns="121900" rIns="121900" bIns="121900" anchor="t" anchorCtr="0">
            <a:spAutoFit/>
          </a:bodyPr>
          <a:lstStyle/>
          <a:p>
            <a:r>
              <a:rPr lang="en" sz="2400" b="1"/>
              <a:t>5’ -&gt; 3’</a:t>
            </a:r>
            <a:endParaRPr sz="2400" b="1"/>
          </a:p>
        </p:txBody>
      </p:sp>
      <p:sp>
        <p:nvSpPr>
          <p:cNvPr id="288" name="Google Shape;288;p43"/>
          <p:cNvSpPr txBox="1"/>
          <p:nvPr/>
        </p:nvSpPr>
        <p:spPr>
          <a:xfrm>
            <a:off x="8180200" y="6324401"/>
            <a:ext cx="1139600" cy="615513"/>
          </a:xfrm>
          <a:prstGeom prst="rect">
            <a:avLst/>
          </a:prstGeom>
          <a:noFill/>
          <a:ln>
            <a:noFill/>
          </a:ln>
        </p:spPr>
        <p:txBody>
          <a:bodyPr spcFirstLastPara="1" wrap="square" lIns="121900" tIns="121900" rIns="121900" bIns="121900" anchor="t" anchorCtr="0">
            <a:spAutoFit/>
          </a:bodyPr>
          <a:lstStyle/>
          <a:p>
            <a:r>
              <a:rPr lang="en" sz="2400" b="1"/>
              <a:t>3’ &lt;- 5’</a:t>
            </a:r>
            <a:endParaRPr sz="2400" b="1"/>
          </a:p>
        </p:txBody>
      </p:sp>
      <p:pic>
        <p:nvPicPr>
          <p:cNvPr id="2" name="Google Shape;244;p37">
            <a:extLst>
              <a:ext uri="{FF2B5EF4-FFF2-40B4-BE49-F238E27FC236}">
                <a16:creationId xmlns:a16="http://schemas.microsoft.com/office/drawing/2014/main" id="{E5F550D0-524E-7192-E719-B1AFB25F9263}"/>
              </a:ext>
            </a:extLst>
          </p:cNvPr>
          <p:cNvPicPr preferRelativeResize="0"/>
          <p:nvPr/>
        </p:nvPicPr>
        <p:blipFill rotWithShape="1">
          <a:blip r:embed="rId5">
            <a:alphaModFix/>
          </a:blip>
          <a:srcRect b="33400"/>
          <a:stretch/>
        </p:blipFill>
        <p:spPr>
          <a:xfrm>
            <a:off x="889600" y="1181542"/>
            <a:ext cx="3829579" cy="1183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44E0-FBC5-EA6F-8E5B-D929C7691DD6}"/>
              </a:ext>
            </a:extLst>
          </p:cNvPr>
          <p:cNvSpPr>
            <a:spLocks noGrp="1"/>
          </p:cNvSpPr>
          <p:nvPr>
            <p:ph type="title"/>
          </p:nvPr>
        </p:nvSpPr>
        <p:spPr>
          <a:xfrm>
            <a:off x="838200" y="25158"/>
            <a:ext cx="10515600" cy="1325563"/>
          </a:xfrm>
        </p:spPr>
        <p:txBody>
          <a:bodyPr/>
          <a:lstStyle/>
          <a:p>
            <a:r>
              <a:rPr lang="en-US" b="1" dirty="0">
                <a:latin typeface="+mn-lt"/>
              </a:rPr>
              <a:t>Acknowledgements</a:t>
            </a:r>
          </a:p>
        </p:txBody>
      </p:sp>
      <p:sp>
        <p:nvSpPr>
          <p:cNvPr id="3" name="Content Placeholder 2">
            <a:extLst>
              <a:ext uri="{FF2B5EF4-FFF2-40B4-BE49-F238E27FC236}">
                <a16:creationId xmlns:a16="http://schemas.microsoft.com/office/drawing/2014/main" id="{9FA9A50E-25E2-170F-D054-F625F0CBEA27}"/>
              </a:ext>
            </a:extLst>
          </p:cNvPr>
          <p:cNvSpPr>
            <a:spLocks noGrp="1"/>
          </p:cNvSpPr>
          <p:nvPr>
            <p:ph idx="1"/>
          </p:nvPr>
        </p:nvSpPr>
        <p:spPr>
          <a:xfrm>
            <a:off x="838200" y="1239475"/>
            <a:ext cx="10515600" cy="4351338"/>
          </a:xfrm>
        </p:spPr>
        <p:txBody>
          <a:bodyPr/>
          <a:lstStyle/>
          <a:p>
            <a:r>
              <a:rPr lang="en-US" dirty="0"/>
              <a:t>Jon </a:t>
            </a:r>
            <a:r>
              <a:rPr lang="en-US" dirty="0" err="1"/>
              <a:t>Preall</a:t>
            </a:r>
            <a:r>
              <a:rPr lang="en-US" dirty="0"/>
              <a:t>, CSHL, SEQTEC</a:t>
            </a:r>
          </a:p>
          <a:p>
            <a:r>
              <a:rPr lang="en-US" dirty="0"/>
              <a:t>Jennifer Foltz, WashU, Genomics in Medicine</a:t>
            </a:r>
          </a:p>
          <a:p>
            <a:r>
              <a:rPr lang="en-US" dirty="0"/>
              <a:t>Trevor Pugh, PMH, CBW</a:t>
            </a:r>
          </a:p>
          <a:p>
            <a:r>
              <a:rPr lang="en-US" dirty="0"/>
              <a:t>Allegra Petti, MGH/Harvard</a:t>
            </a:r>
          </a:p>
          <a:p>
            <a:r>
              <a:rPr lang="en-US" dirty="0"/>
              <a:t>Brian Haas, Broad Institute</a:t>
            </a:r>
          </a:p>
        </p:txBody>
      </p:sp>
      <p:pic>
        <p:nvPicPr>
          <p:cNvPr id="5" name="Picture 4" descr="A person smiling at camera&#10;&#10;Description automatically generated">
            <a:extLst>
              <a:ext uri="{FF2B5EF4-FFF2-40B4-BE49-F238E27FC236}">
                <a16:creationId xmlns:a16="http://schemas.microsoft.com/office/drawing/2014/main" id="{CB80B606-BAF8-1D02-4334-3710A25B105B}"/>
              </a:ext>
            </a:extLst>
          </p:cNvPr>
          <p:cNvPicPr>
            <a:picLocks noChangeAspect="1"/>
          </p:cNvPicPr>
          <p:nvPr/>
        </p:nvPicPr>
        <p:blipFill>
          <a:blip r:embed="rId3"/>
          <a:stretch>
            <a:fillRect/>
          </a:stretch>
        </p:blipFill>
        <p:spPr>
          <a:xfrm>
            <a:off x="7438909" y="4091026"/>
            <a:ext cx="1733062" cy="1733062"/>
          </a:xfrm>
          <a:prstGeom prst="rect">
            <a:avLst/>
          </a:prstGeom>
        </p:spPr>
      </p:pic>
      <p:pic>
        <p:nvPicPr>
          <p:cNvPr id="7" name="Picture 6" descr="A person smiling at the camera&#10;&#10;Description automatically generated">
            <a:extLst>
              <a:ext uri="{FF2B5EF4-FFF2-40B4-BE49-F238E27FC236}">
                <a16:creationId xmlns:a16="http://schemas.microsoft.com/office/drawing/2014/main" id="{ADA09D94-71F6-CDFD-0416-E377D877BF34}"/>
              </a:ext>
            </a:extLst>
          </p:cNvPr>
          <p:cNvPicPr>
            <a:picLocks noChangeAspect="1"/>
          </p:cNvPicPr>
          <p:nvPr/>
        </p:nvPicPr>
        <p:blipFill>
          <a:blip r:embed="rId4"/>
          <a:stretch>
            <a:fillRect/>
          </a:stretch>
        </p:blipFill>
        <p:spPr>
          <a:xfrm>
            <a:off x="2757733" y="4091026"/>
            <a:ext cx="1733062" cy="1733062"/>
          </a:xfrm>
          <a:prstGeom prst="rect">
            <a:avLst/>
          </a:prstGeom>
        </p:spPr>
      </p:pic>
      <p:pic>
        <p:nvPicPr>
          <p:cNvPr id="9" name="Picture 8" descr="A person with long hair and a beard&#10;&#10;Description automatically generated">
            <a:extLst>
              <a:ext uri="{FF2B5EF4-FFF2-40B4-BE49-F238E27FC236}">
                <a16:creationId xmlns:a16="http://schemas.microsoft.com/office/drawing/2014/main" id="{5141B973-C404-1162-98A8-EB539D7A62F9}"/>
              </a:ext>
            </a:extLst>
          </p:cNvPr>
          <p:cNvPicPr>
            <a:picLocks noChangeAspect="1"/>
          </p:cNvPicPr>
          <p:nvPr/>
        </p:nvPicPr>
        <p:blipFill rotWithShape="1">
          <a:blip r:embed="rId5"/>
          <a:srcRect l="13977" r="15737"/>
          <a:stretch/>
        </p:blipFill>
        <p:spPr>
          <a:xfrm>
            <a:off x="526060" y="4091026"/>
            <a:ext cx="1624147" cy="1733062"/>
          </a:xfrm>
          <a:prstGeom prst="rect">
            <a:avLst/>
          </a:prstGeom>
        </p:spPr>
      </p:pic>
      <p:pic>
        <p:nvPicPr>
          <p:cNvPr id="11" name="Picture 10" descr="A person wearing glasses smiling&#10;&#10;Description automatically generated">
            <a:extLst>
              <a:ext uri="{FF2B5EF4-FFF2-40B4-BE49-F238E27FC236}">
                <a16:creationId xmlns:a16="http://schemas.microsoft.com/office/drawing/2014/main" id="{16537007-2FD9-606E-B179-8D0060FF1E36}"/>
              </a:ext>
            </a:extLst>
          </p:cNvPr>
          <p:cNvPicPr>
            <a:picLocks noChangeAspect="1"/>
          </p:cNvPicPr>
          <p:nvPr/>
        </p:nvPicPr>
        <p:blipFill rotWithShape="1">
          <a:blip r:embed="rId6"/>
          <a:srcRect l="19051" r="14743"/>
          <a:stretch/>
        </p:blipFill>
        <p:spPr>
          <a:xfrm>
            <a:off x="5098321" y="4091026"/>
            <a:ext cx="1733062" cy="1745113"/>
          </a:xfrm>
          <a:prstGeom prst="rect">
            <a:avLst/>
          </a:prstGeom>
        </p:spPr>
      </p:pic>
      <p:pic>
        <p:nvPicPr>
          <p:cNvPr id="13" name="Picture 12" descr="A person with a beard and mustache&#10;&#10;Description automatically generated">
            <a:extLst>
              <a:ext uri="{FF2B5EF4-FFF2-40B4-BE49-F238E27FC236}">
                <a16:creationId xmlns:a16="http://schemas.microsoft.com/office/drawing/2014/main" id="{744C3305-708F-3A87-6D25-9CF9A6B75049}"/>
              </a:ext>
            </a:extLst>
          </p:cNvPr>
          <p:cNvPicPr>
            <a:picLocks noChangeAspect="1"/>
          </p:cNvPicPr>
          <p:nvPr/>
        </p:nvPicPr>
        <p:blipFill rotWithShape="1">
          <a:blip r:embed="rId7"/>
          <a:srcRect l="8673" t="7641" r="12026" b="9133"/>
          <a:stretch/>
        </p:blipFill>
        <p:spPr>
          <a:xfrm>
            <a:off x="9779498" y="4091026"/>
            <a:ext cx="1574302" cy="1748077"/>
          </a:xfrm>
          <a:prstGeom prst="rect">
            <a:avLst/>
          </a:prstGeom>
        </p:spPr>
      </p:pic>
    </p:spTree>
    <p:extLst>
      <p:ext uri="{BB962C8B-B14F-4D97-AF65-F5344CB8AC3E}">
        <p14:creationId xmlns:p14="http://schemas.microsoft.com/office/powerpoint/2010/main" val="38446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415600" y="112724"/>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5’ vs 3’ approach results in different end bias</a:t>
            </a:r>
            <a:endParaRPr b="1" dirty="0">
              <a:latin typeface="+mn-lt"/>
            </a:endParaRPr>
          </a:p>
        </p:txBody>
      </p:sp>
      <p:pic>
        <p:nvPicPr>
          <p:cNvPr id="300" name="Google Shape;300;p45"/>
          <p:cNvPicPr preferRelativeResize="0"/>
          <p:nvPr/>
        </p:nvPicPr>
        <p:blipFill>
          <a:blip r:embed="rId3">
            <a:alphaModFix/>
          </a:blip>
          <a:stretch>
            <a:fillRect/>
          </a:stretch>
        </p:blipFill>
        <p:spPr>
          <a:xfrm>
            <a:off x="2551736" y="1138139"/>
            <a:ext cx="6406732" cy="4889065"/>
          </a:xfrm>
          <a:prstGeom prst="rect">
            <a:avLst/>
          </a:prstGeom>
          <a:noFill/>
          <a:ln>
            <a:noFill/>
          </a:ln>
        </p:spPr>
      </p:pic>
      <p:sp>
        <p:nvSpPr>
          <p:cNvPr id="301" name="Google Shape;301;p45"/>
          <p:cNvSpPr txBox="1"/>
          <p:nvPr/>
        </p:nvSpPr>
        <p:spPr>
          <a:xfrm>
            <a:off x="6701119" y="6385467"/>
            <a:ext cx="3955600" cy="512857"/>
          </a:xfrm>
          <a:prstGeom prst="rect">
            <a:avLst/>
          </a:prstGeom>
          <a:noFill/>
          <a:ln>
            <a:noFill/>
          </a:ln>
        </p:spPr>
        <p:txBody>
          <a:bodyPr spcFirstLastPara="1" wrap="square" lIns="121900" tIns="121900" rIns="121900" bIns="121900" anchor="t" anchorCtr="0">
            <a:spAutoFit/>
          </a:bodyPr>
          <a:lstStyle/>
          <a:p>
            <a:r>
              <a:rPr lang="en" sz="1733"/>
              <a:t>Fig1b. Petti et al. 2019. Nat Comm</a:t>
            </a:r>
            <a:endParaRPr sz="1733"/>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body" idx="1"/>
          </p:nvPr>
        </p:nvSpPr>
        <p:spPr>
          <a:xfrm>
            <a:off x="415600" y="964100"/>
            <a:ext cx="11360800" cy="5127600"/>
          </a:xfrm>
          <a:prstGeom prst="rect">
            <a:avLst/>
          </a:prstGeom>
        </p:spPr>
        <p:txBody>
          <a:bodyPr spcFirstLastPara="1" vert="horz" wrap="square" lIns="121900" tIns="121900" rIns="121900" bIns="121900" rtlCol="0" anchor="t" anchorCtr="0">
            <a:normAutofit/>
          </a:bodyPr>
          <a:lstStyle/>
          <a:p>
            <a:r>
              <a:rPr lang="en" dirty="0"/>
              <a:t>Both require </a:t>
            </a:r>
            <a:r>
              <a:rPr lang="en" dirty="0" err="1"/>
              <a:t>polyA</a:t>
            </a:r>
            <a:r>
              <a:rPr lang="en" dirty="0"/>
              <a:t> transcripts</a:t>
            </a:r>
            <a:endParaRPr dirty="0"/>
          </a:p>
          <a:p>
            <a:r>
              <a:rPr lang="en" dirty="0"/>
              <a:t>Both involve end bias (choose 3’ or 5’)</a:t>
            </a:r>
            <a:endParaRPr dirty="0"/>
          </a:p>
          <a:p>
            <a:pPr lvl="1"/>
            <a:r>
              <a:rPr lang="en" dirty="0"/>
              <a:t>5’ coverage more evenly distributed?</a:t>
            </a:r>
            <a:endParaRPr dirty="0"/>
          </a:p>
          <a:p>
            <a:r>
              <a:rPr lang="en" dirty="0"/>
              <a:t>Only 5’ approach is compatible with V(D)J enrichment</a:t>
            </a:r>
            <a:endParaRPr dirty="0"/>
          </a:p>
          <a:p>
            <a:pPr lvl="1"/>
            <a:r>
              <a:rPr lang="en" dirty="0"/>
              <a:t>Because business end of V(D)J transcript is at 5’ followed by large C region at 3’ end</a:t>
            </a:r>
            <a:endParaRPr dirty="0"/>
          </a:p>
          <a:p>
            <a:pPr lvl="1"/>
            <a:r>
              <a:rPr lang="en" dirty="0"/>
              <a:t>In order to amplify TCR from 3’ 10X library you would need very large fragments and would have to design primers off the variable V genes instead of constant C gene</a:t>
            </a:r>
            <a:endParaRPr dirty="0">
              <a:highlight>
                <a:srgbClr val="FFFF00"/>
              </a:highlight>
            </a:endParaRPr>
          </a:p>
        </p:txBody>
      </p:sp>
      <p:sp>
        <p:nvSpPr>
          <p:cNvPr id="294" name="Google Shape;294;p44"/>
          <p:cNvSpPr txBox="1">
            <a:spLocks noGrp="1"/>
          </p:cNvSpPr>
          <p:nvPr>
            <p:ph type="title"/>
          </p:nvPr>
        </p:nvSpPr>
        <p:spPr>
          <a:xfrm>
            <a:off x="415600" y="65033"/>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5’ vs 3’ approach</a:t>
            </a:r>
            <a:endParaRPr b="1"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0A27-603E-60F6-AACE-F0462F2D7985}"/>
              </a:ext>
            </a:extLst>
          </p:cNvPr>
          <p:cNvSpPr>
            <a:spLocks noGrp="1"/>
          </p:cNvSpPr>
          <p:nvPr>
            <p:ph type="title"/>
          </p:nvPr>
        </p:nvSpPr>
        <p:spPr>
          <a:xfrm>
            <a:off x="415600" y="183062"/>
            <a:ext cx="11360800" cy="763600"/>
          </a:xfrm>
        </p:spPr>
        <p:txBody>
          <a:bodyPr>
            <a:normAutofit fontScale="90000"/>
          </a:bodyPr>
          <a:lstStyle/>
          <a:p>
            <a:r>
              <a:rPr lang="en-US" b="1" dirty="0">
                <a:latin typeface="+mn-lt"/>
              </a:rPr>
              <a:t>Overview of 10x genomics pipeline</a:t>
            </a:r>
          </a:p>
        </p:txBody>
      </p:sp>
      <p:pic>
        <p:nvPicPr>
          <p:cNvPr id="4098" name="Picture 2">
            <a:extLst>
              <a:ext uri="{FF2B5EF4-FFF2-40B4-BE49-F238E27FC236}">
                <a16:creationId xmlns:a16="http://schemas.microsoft.com/office/drawing/2014/main" id="{E29BEC24-E70A-FA8A-B2E9-E0EF7445D0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577"/>
          <a:stretch/>
        </p:blipFill>
        <p:spPr bwMode="auto">
          <a:xfrm>
            <a:off x="539743" y="2062665"/>
            <a:ext cx="11452153" cy="270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91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91" y="187033"/>
            <a:ext cx="10424975" cy="798657"/>
          </a:xfrm>
        </p:spPr>
        <p:txBody>
          <a:bodyPr>
            <a:noAutofit/>
          </a:bodyPr>
          <a:lstStyle/>
          <a:p>
            <a:pPr algn="just"/>
            <a:r>
              <a:rPr lang="en-US" b="1" dirty="0">
                <a:solidFill>
                  <a:schemeClr val="tx1"/>
                </a:solidFill>
                <a:latin typeface="+mn-lt"/>
                <a:cs typeface="Arial" panose="020B0604020202020204" pitchFamily="34" charset="0"/>
              </a:rPr>
              <a:t>How deeply do you need to sequence?</a:t>
            </a:r>
          </a:p>
        </p:txBody>
      </p:sp>
      <p:sp>
        <p:nvSpPr>
          <p:cNvPr id="11" name="TextBox 10">
            <a:extLst>
              <a:ext uri="{FF2B5EF4-FFF2-40B4-BE49-F238E27FC236}">
                <a16:creationId xmlns:a16="http://schemas.microsoft.com/office/drawing/2014/main" id="{5D51142A-5843-2143-969F-515229A9DBCD}"/>
              </a:ext>
            </a:extLst>
          </p:cNvPr>
          <p:cNvSpPr txBox="1"/>
          <p:nvPr/>
        </p:nvSpPr>
        <p:spPr>
          <a:xfrm>
            <a:off x="631882" y="3175626"/>
            <a:ext cx="4664180" cy="2031325"/>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Official Recommendations (reads/cell):</a:t>
            </a:r>
          </a:p>
          <a:p>
            <a:r>
              <a:rPr lang="en-US" dirty="0">
                <a:latin typeface="Arial" panose="020B0604020202020204" pitchFamily="34" charset="0"/>
                <a:cs typeface="Arial" panose="020B0604020202020204" pitchFamily="34" charset="0"/>
              </a:rPr>
              <a:t>3’ - V3: 20K</a:t>
            </a:r>
          </a:p>
          <a:p>
            <a:r>
              <a:rPr lang="en-US" dirty="0">
                <a:latin typeface="Arial" panose="020B0604020202020204" pitchFamily="34" charset="0"/>
                <a:cs typeface="Arial" panose="020B0604020202020204" pitchFamily="34" charset="0"/>
              </a:rPr>
              <a:t>3’ - V2: 50K</a:t>
            </a:r>
          </a:p>
          <a:p>
            <a:r>
              <a:rPr lang="en-US" dirty="0">
                <a:latin typeface="Arial" panose="020B0604020202020204" pitchFamily="34" charset="0"/>
                <a:cs typeface="Arial" panose="020B0604020202020204" pitchFamily="34" charset="0"/>
              </a:rPr>
              <a:t>5’ - 20K</a:t>
            </a:r>
          </a:p>
          <a:p>
            <a:r>
              <a:rPr lang="en-US" dirty="0">
                <a:latin typeface="Arial" panose="020B0604020202020204" pitchFamily="34" charset="0"/>
                <a:cs typeface="Arial" panose="020B0604020202020204" pitchFamily="34" charset="0"/>
              </a:rPr>
              <a:t>5’ with variant discovery - 200K</a:t>
            </a:r>
          </a:p>
          <a:p>
            <a:r>
              <a:rPr lang="en-US" dirty="0">
                <a:latin typeface="Arial" panose="020B0604020202020204" pitchFamily="34" charset="0"/>
                <a:cs typeface="Arial" panose="020B0604020202020204" pitchFamily="34" charset="0"/>
              </a:rPr>
              <a:t>5’ V(D)J - 5K</a:t>
            </a:r>
          </a:p>
          <a:p>
            <a:r>
              <a:rPr lang="en-US" dirty="0">
                <a:latin typeface="Arial" panose="020B0604020202020204" pitchFamily="34" charset="0"/>
                <a:cs typeface="Arial" panose="020B0604020202020204" pitchFamily="34" charset="0"/>
              </a:rPr>
              <a:t>Fixed RNA: 10K</a:t>
            </a:r>
          </a:p>
        </p:txBody>
      </p:sp>
      <p:pic>
        <p:nvPicPr>
          <p:cNvPr id="12" name="Picture 11">
            <a:extLst>
              <a:ext uri="{FF2B5EF4-FFF2-40B4-BE49-F238E27FC236}">
                <a16:creationId xmlns:a16="http://schemas.microsoft.com/office/drawing/2014/main" id="{D7CCACAB-F232-054A-9733-949D6635C94B}"/>
              </a:ext>
            </a:extLst>
          </p:cNvPr>
          <p:cNvPicPr>
            <a:picLocks noChangeAspect="1"/>
          </p:cNvPicPr>
          <p:nvPr/>
        </p:nvPicPr>
        <p:blipFill>
          <a:blip r:embed="rId3"/>
          <a:stretch>
            <a:fillRect/>
          </a:stretch>
        </p:blipFill>
        <p:spPr>
          <a:xfrm>
            <a:off x="5593242" y="990493"/>
            <a:ext cx="5758966" cy="5199292"/>
          </a:xfrm>
          <a:prstGeom prst="rect">
            <a:avLst/>
          </a:prstGeom>
        </p:spPr>
      </p:pic>
      <p:sp>
        <p:nvSpPr>
          <p:cNvPr id="14" name="Rounded Rectangle 13">
            <a:extLst>
              <a:ext uri="{FF2B5EF4-FFF2-40B4-BE49-F238E27FC236}">
                <a16:creationId xmlns:a16="http://schemas.microsoft.com/office/drawing/2014/main" id="{68A0B8DE-E8BE-0D46-9AB0-D80456CCD03F}"/>
              </a:ext>
            </a:extLst>
          </p:cNvPr>
          <p:cNvSpPr/>
          <p:nvPr/>
        </p:nvSpPr>
        <p:spPr>
          <a:xfrm>
            <a:off x="746181" y="1880486"/>
            <a:ext cx="3161211" cy="713834"/>
          </a:xfrm>
          <a:prstGeom prst="round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General Rule:</a:t>
            </a:r>
          </a:p>
          <a:p>
            <a:pPr algn="ctr"/>
            <a:r>
              <a:rPr lang="en-US" dirty="0">
                <a:latin typeface="Arial" panose="020B0604020202020204" pitchFamily="34" charset="0"/>
                <a:cs typeface="Arial" panose="020B0604020202020204" pitchFamily="34" charset="0"/>
              </a:rPr>
              <a:t>Achieve 90% saturation</a:t>
            </a:r>
          </a:p>
        </p:txBody>
      </p:sp>
      <p:sp>
        <p:nvSpPr>
          <p:cNvPr id="3" name="TextBox 2">
            <a:extLst>
              <a:ext uri="{FF2B5EF4-FFF2-40B4-BE49-F238E27FC236}">
                <a16:creationId xmlns:a16="http://schemas.microsoft.com/office/drawing/2014/main" id="{F52A2F7B-B4AE-7A39-64A5-1FA670D337D3}"/>
              </a:ext>
            </a:extLst>
          </p:cNvPr>
          <p:cNvSpPr txBox="1"/>
          <p:nvPr/>
        </p:nvSpPr>
        <p:spPr>
          <a:xfrm>
            <a:off x="0" y="6582622"/>
            <a:ext cx="288893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Ding J, et al. (2020) Nature Biotech. 38:737-746</a:t>
            </a:r>
          </a:p>
        </p:txBody>
      </p:sp>
    </p:spTree>
    <p:extLst>
      <p:ext uri="{BB962C8B-B14F-4D97-AF65-F5344CB8AC3E}">
        <p14:creationId xmlns:p14="http://schemas.microsoft.com/office/powerpoint/2010/main" val="186144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6" y="8283"/>
            <a:ext cx="11987284" cy="1325563"/>
          </a:xfrm>
        </p:spPr>
        <p:txBody>
          <a:bodyPr>
            <a:noAutofit/>
          </a:bodyPr>
          <a:lstStyle/>
          <a:p>
            <a:r>
              <a:rPr lang="en-US" sz="3200" b="1" dirty="0">
                <a:latin typeface="+mn-lt"/>
              </a:rPr>
              <a:t>Example application: Increased capacity and new technologies are allowing study of previously inaccessible tumor types </a:t>
            </a:r>
          </a:p>
        </p:txBody>
      </p:sp>
      <p:sp>
        <p:nvSpPr>
          <p:cNvPr id="4" name="Content Placeholder 5"/>
          <p:cNvSpPr>
            <a:spLocks noGrp="1"/>
          </p:cNvSpPr>
          <p:nvPr>
            <p:ph idx="1"/>
          </p:nvPr>
        </p:nvSpPr>
        <p:spPr>
          <a:xfrm>
            <a:off x="508000" y="1501615"/>
            <a:ext cx="11277600" cy="4447125"/>
          </a:xfrm>
        </p:spPr>
        <p:txBody>
          <a:bodyPr>
            <a:normAutofit/>
          </a:bodyPr>
          <a:lstStyle/>
          <a:p>
            <a:r>
              <a:rPr lang="en-US" sz="2400" dirty="0" err="1"/>
              <a:t>Hodgkins</a:t>
            </a:r>
            <a:r>
              <a:rPr lang="en-US" sz="2400" dirty="0"/>
              <a:t> Lymphoma - has remained a challenge because HRS cells account for ~1-5% of cells in the tumor tissue. </a:t>
            </a:r>
          </a:p>
        </p:txBody>
      </p:sp>
      <p:pic>
        <p:nvPicPr>
          <p:cNvPr id="5" name="Picture 2" descr="Image result for hodgkin lymphoma HRS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452904"/>
            <a:ext cx="3351297" cy="36576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 name="Group 5"/>
          <p:cNvGrpSpPr/>
          <p:nvPr/>
        </p:nvGrpSpPr>
        <p:grpSpPr>
          <a:xfrm>
            <a:off x="3570427" y="2432819"/>
            <a:ext cx="6386373" cy="4401205"/>
            <a:chOff x="2114550" y="1770209"/>
            <a:chExt cx="6386373" cy="3300902"/>
          </a:xfrm>
        </p:grpSpPr>
        <p:sp>
          <p:nvSpPr>
            <p:cNvPr id="7" name="TextBox 6"/>
            <p:cNvSpPr txBox="1"/>
            <p:nvPr/>
          </p:nvSpPr>
          <p:spPr>
            <a:xfrm>
              <a:off x="4162777" y="1770209"/>
              <a:ext cx="4338146" cy="3300902"/>
            </a:xfrm>
            <a:prstGeom prst="rect">
              <a:avLst/>
            </a:prstGeom>
            <a:noFill/>
          </p:spPr>
          <p:txBody>
            <a:bodyPr wrap="square" rtlCol="0">
              <a:spAutoFit/>
            </a:bodyPr>
            <a:lstStyle/>
            <a:p>
              <a:pPr marL="285744" indent="-285744">
                <a:buFont typeface="Arial"/>
                <a:buChar char="•"/>
              </a:pPr>
              <a:r>
                <a:rPr lang="en-US" sz="2000" dirty="0"/>
                <a:t>Isolate HRS cells and then apply genomic techniques</a:t>
              </a:r>
            </a:p>
            <a:p>
              <a:pPr marL="742932" lvl="1" indent="-285744">
                <a:buFont typeface="Arial"/>
                <a:buChar char="•"/>
              </a:pPr>
              <a:r>
                <a:rPr lang="en-US" sz="2000" dirty="0"/>
                <a:t>Flow sorting – very challenging cell type</a:t>
              </a:r>
            </a:p>
            <a:p>
              <a:pPr marL="742932" lvl="1" indent="-285744">
                <a:buFont typeface="Arial"/>
                <a:buChar char="•"/>
              </a:pPr>
              <a:r>
                <a:rPr lang="en-US" sz="2000" dirty="0"/>
                <a:t>Laser capture </a:t>
              </a:r>
              <a:r>
                <a:rPr lang="en-US" sz="2000" dirty="0" err="1"/>
                <a:t>microdissection</a:t>
              </a:r>
              <a:r>
                <a:rPr lang="en-US" sz="2000" dirty="0"/>
                <a:t> – extremely low inputs for sequencing</a:t>
              </a:r>
            </a:p>
            <a:p>
              <a:pPr marL="285744" indent="-285744">
                <a:buFont typeface="Arial"/>
                <a:buChar char="•"/>
              </a:pPr>
              <a:endParaRPr lang="en-US" sz="2000" dirty="0"/>
            </a:p>
            <a:p>
              <a:pPr marL="285744" indent="-285744">
                <a:buFont typeface="Arial"/>
                <a:buChar char="•"/>
              </a:pPr>
              <a:r>
                <a:rPr lang="en-US" sz="2000" dirty="0"/>
                <a:t>Handful of cell lines have been profiled </a:t>
              </a:r>
            </a:p>
            <a:p>
              <a:pPr marL="285744" indent="-285744">
                <a:buFont typeface="Arial"/>
                <a:buChar char="•"/>
              </a:pPr>
              <a:r>
                <a:rPr lang="en-US" sz="2000" dirty="0"/>
                <a:t>Almost no genome-wide sequencing data exists</a:t>
              </a:r>
            </a:p>
            <a:p>
              <a:endParaRPr lang="en-US" sz="2000" dirty="0"/>
            </a:p>
            <a:p>
              <a:endParaRPr lang="en-US" sz="2000" dirty="0"/>
            </a:p>
          </p:txBody>
        </p:sp>
        <p:sp>
          <p:nvSpPr>
            <p:cNvPr id="8" name="Oval 7"/>
            <p:cNvSpPr/>
            <p:nvPr/>
          </p:nvSpPr>
          <p:spPr>
            <a:xfrm>
              <a:off x="2114550" y="2633705"/>
              <a:ext cx="609600" cy="776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11256771" y="4841842"/>
            <a:ext cx="935229" cy="461665"/>
          </a:xfrm>
          <a:prstGeom prst="rect">
            <a:avLst/>
          </a:prstGeom>
          <a:noFill/>
        </p:spPr>
        <p:txBody>
          <a:bodyPr wrap="square" rtlCol="0">
            <a:spAutoFit/>
          </a:bodyPr>
          <a:lstStyle/>
          <a:p>
            <a:pPr algn="ctr"/>
            <a:r>
              <a:rPr lang="en-US" sz="1200" b="1" dirty="0"/>
              <a:t>Felicia Gomez</a:t>
            </a:r>
          </a:p>
        </p:txBody>
      </p:sp>
      <p:pic>
        <p:nvPicPr>
          <p:cNvPr id="10" name="Picture 9" descr="FeliciaGomez.jpg"/>
          <p:cNvPicPr>
            <a:picLocks noChangeAspect="1"/>
          </p:cNvPicPr>
          <p:nvPr/>
        </p:nvPicPr>
        <p:blipFill rotWithShape="1">
          <a:blip r:embed="rId4">
            <a:extLst>
              <a:ext uri="{28A0092B-C50C-407E-A947-70E740481C1C}">
                <a14:useLocalDpi xmlns:a14="http://schemas.microsoft.com/office/drawing/2010/main" val="0"/>
              </a:ext>
            </a:extLst>
          </a:blip>
          <a:srcRect t="9850" b="26741"/>
          <a:stretch/>
        </p:blipFill>
        <p:spPr>
          <a:xfrm>
            <a:off x="11252477" y="5282571"/>
            <a:ext cx="935231" cy="1125051"/>
          </a:xfrm>
          <a:prstGeom prst="rect">
            <a:avLst/>
          </a:prstGeom>
        </p:spPr>
      </p:pic>
      <p:pic>
        <p:nvPicPr>
          <p:cNvPr id="11" name="Picture 10"/>
          <p:cNvPicPr>
            <a:picLocks noChangeAspect="1"/>
          </p:cNvPicPr>
          <p:nvPr/>
        </p:nvPicPr>
        <p:blipFill>
          <a:blip r:embed="rId5"/>
          <a:stretch>
            <a:fillRect/>
          </a:stretch>
        </p:blipFill>
        <p:spPr>
          <a:xfrm>
            <a:off x="1" y="5291078"/>
            <a:ext cx="865716" cy="1106193"/>
          </a:xfrm>
          <a:prstGeom prst="rect">
            <a:avLst/>
          </a:prstGeom>
        </p:spPr>
      </p:pic>
      <p:sp>
        <p:nvSpPr>
          <p:cNvPr id="12" name="TextBox 11"/>
          <p:cNvSpPr txBox="1"/>
          <p:nvPr/>
        </p:nvSpPr>
        <p:spPr>
          <a:xfrm>
            <a:off x="-72743" y="4820906"/>
            <a:ext cx="906373" cy="461665"/>
          </a:xfrm>
          <a:prstGeom prst="rect">
            <a:avLst/>
          </a:prstGeom>
          <a:noFill/>
        </p:spPr>
        <p:txBody>
          <a:bodyPr wrap="square" rtlCol="0">
            <a:spAutoFit/>
          </a:bodyPr>
          <a:lstStyle/>
          <a:p>
            <a:pPr algn="ctr"/>
            <a:r>
              <a:rPr lang="en-US" sz="1200" b="1" dirty="0"/>
              <a:t> Todd </a:t>
            </a:r>
            <a:r>
              <a:rPr lang="en-US" sz="1200" b="1" dirty="0" err="1"/>
              <a:t>Fehniger</a:t>
            </a:r>
            <a:endParaRPr lang="en-US" sz="1200" b="1" dirty="0"/>
          </a:p>
        </p:txBody>
      </p:sp>
    </p:spTree>
    <p:extLst>
      <p:ext uri="{BB962C8B-B14F-4D97-AF65-F5344CB8AC3E}">
        <p14:creationId xmlns:p14="http://schemas.microsoft.com/office/powerpoint/2010/main" val="345258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4" y="44451"/>
            <a:ext cx="11749206" cy="761999"/>
          </a:xfrm>
        </p:spPr>
        <p:txBody>
          <a:bodyPr>
            <a:noAutofit/>
          </a:bodyPr>
          <a:lstStyle/>
          <a:p>
            <a:pPr algn="ctr"/>
            <a:r>
              <a:rPr lang="en-US" sz="2800" b="1" dirty="0">
                <a:latin typeface="+mn-lt"/>
              </a:rPr>
              <a:t>Brute force strategy - Ultra Deep Exome sequencing of 31 </a:t>
            </a:r>
            <a:r>
              <a:rPr lang="en-US" sz="2800" b="1" dirty="0" err="1">
                <a:latin typeface="+mn-lt"/>
              </a:rPr>
              <a:t>Hodgkins</a:t>
            </a:r>
            <a:r>
              <a:rPr lang="en-US" sz="2800" b="1" dirty="0">
                <a:latin typeface="+mn-lt"/>
              </a:rPr>
              <a:t> tumor/normal pairs</a:t>
            </a:r>
          </a:p>
        </p:txBody>
      </p:sp>
      <p:sp>
        <p:nvSpPr>
          <p:cNvPr id="3" name="Content Placeholder 2"/>
          <p:cNvSpPr>
            <a:spLocks noGrp="1"/>
          </p:cNvSpPr>
          <p:nvPr>
            <p:ph idx="1"/>
          </p:nvPr>
        </p:nvSpPr>
        <p:spPr>
          <a:xfrm>
            <a:off x="1750786" y="1498600"/>
            <a:ext cx="8636001" cy="5283200"/>
          </a:xfrm>
        </p:spPr>
        <p:txBody>
          <a:bodyPr>
            <a:normAutofit/>
          </a:bodyPr>
          <a:lstStyle/>
          <a:p>
            <a:r>
              <a:rPr lang="en-US" sz="2400" dirty="0"/>
              <a:t>IDT </a:t>
            </a:r>
            <a:r>
              <a:rPr lang="en-US" sz="2400" dirty="0" err="1"/>
              <a:t>Exome</a:t>
            </a:r>
            <a:r>
              <a:rPr lang="en-US" sz="2400" dirty="0"/>
              <a:t> capture reagent</a:t>
            </a:r>
          </a:p>
          <a:p>
            <a:r>
              <a:rPr lang="en-US" sz="2400" dirty="0"/>
              <a:t>Three KAPA libraries were constructed/sample </a:t>
            </a:r>
          </a:p>
          <a:p>
            <a:r>
              <a:rPr lang="en-US" sz="2400" dirty="0"/>
              <a:t>Libraries were sequenced across eight lanes of an </a:t>
            </a:r>
            <a:r>
              <a:rPr lang="en-US" sz="2400" dirty="0" err="1"/>
              <a:t>Illumina</a:t>
            </a:r>
            <a:r>
              <a:rPr lang="en-US" sz="2400" dirty="0"/>
              <a:t> </a:t>
            </a:r>
            <a:r>
              <a:rPr lang="en-US" sz="2400" dirty="0" err="1"/>
              <a:t>HiSeq</a:t>
            </a:r>
            <a:endParaRPr lang="en-US" sz="2400" dirty="0"/>
          </a:p>
          <a:p>
            <a:r>
              <a:rPr lang="en-US" sz="2400" dirty="0"/>
              <a:t>Somatic Variant Calling </a:t>
            </a:r>
          </a:p>
          <a:p>
            <a:pPr lvl="1"/>
            <a:r>
              <a:rPr lang="en-US" dirty="0"/>
              <a:t>SNV were called using 5 variant callers </a:t>
            </a:r>
          </a:p>
          <a:p>
            <a:pPr lvl="1"/>
            <a:r>
              <a:rPr lang="en-US" dirty="0" err="1"/>
              <a:t>Indels</a:t>
            </a:r>
            <a:r>
              <a:rPr lang="en-US" dirty="0"/>
              <a:t> were called using 4 variant callers </a:t>
            </a:r>
          </a:p>
          <a:p>
            <a:r>
              <a:rPr lang="en-US" sz="2400" dirty="0"/>
              <a:t>Target depth ~1000x</a:t>
            </a:r>
          </a:p>
          <a:p>
            <a:endParaRPr lang="en-US" sz="2400" dirty="0"/>
          </a:p>
          <a:p>
            <a:r>
              <a:rPr lang="en-US" sz="2400" dirty="0"/>
              <a:t>Validation with targeted </a:t>
            </a:r>
            <a:r>
              <a:rPr lang="en-US" sz="2400" dirty="0" err="1"/>
              <a:t>Haloplex</a:t>
            </a:r>
            <a:r>
              <a:rPr lang="en-US" sz="2400" dirty="0"/>
              <a:t> technology</a:t>
            </a:r>
          </a:p>
          <a:p>
            <a:pPr lvl="1"/>
            <a:endParaRPr lang="en-US" dirty="0"/>
          </a:p>
        </p:txBody>
      </p:sp>
    </p:spTree>
    <p:extLst>
      <p:ext uri="{BB962C8B-B14F-4D97-AF65-F5344CB8AC3E}">
        <p14:creationId xmlns:p14="http://schemas.microsoft.com/office/powerpoint/2010/main" val="419494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38E9-2649-0340-ABD3-4BE353AB7471}"/>
              </a:ext>
            </a:extLst>
          </p:cNvPr>
          <p:cNvSpPr>
            <a:spLocks noGrp="1"/>
          </p:cNvSpPr>
          <p:nvPr>
            <p:ph type="title"/>
          </p:nvPr>
        </p:nvSpPr>
        <p:spPr>
          <a:xfrm>
            <a:off x="838200" y="37578"/>
            <a:ext cx="10515600" cy="699400"/>
          </a:xfrm>
        </p:spPr>
        <p:txBody>
          <a:bodyPr>
            <a:normAutofit/>
          </a:bodyPr>
          <a:lstStyle/>
          <a:p>
            <a:r>
              <a:rPr lang="en-US" sz="4000" b="1" dirty="0">
                <a:latin typeface="+mn-lt"/>
              </a:rPr>
              <a:t>High coverage and concordance achieved</a:t>
            </a:r>
          </a:p>
        </p:txBody>
      </p:sp>
      <p:pic>
        <p:nvPicPr>
          <p:cNvPr id="1026" name="Picture 2" descr="https://lh6.googleusercontent.com/LJT8DORXDEbUZfwuvTnujZim7HGpH7vlHeF92wPnyoHyLB6AjqkzoDc7x4wo2WZI1j6ndSJjJPudNzcF03_erv60KN4WopdgmmRsCbnY4rc-Lscfri_7c3pitRhUhxUrncnkoMeO">
            <a:extLst>
              <a:ext uri="{FF2B5EF4-FFF2-40B4-BE49-F238E27FC236}">
                <a16:creationId xmlns:a16="http://schemas.microsoft.com/office/drawing/2014/main" id="{D137AA45-AF4C-F044-9477-04992A1C6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7" t="7110" r="5658"/>
          <a:stretch/>
        </p:blipFill>
        <p:spPr bwMode="auto">
          <a:xfrm>
            <a:off x="711200" y="968821"/>
            <a:ext cx="6331045" cy="533629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6366F78-FCA9-9541-B4C0-C98FB105AA42}"/>
              </a:ext>
            </a:extLst>
          </p:cNvPr>
          <p:cNvSpPr>
            <a:spLocks noGrp="1"/>
          </p:cNvSpPr>
          <p:nvPr>
            <p:ph idx="1"/>
          </p:nvPr>
        </p:nvSpPr>
        <p:spPr>
          <a:xfrm>
            <a:off x="7504752" y="1021913"/>
            <a:ext cx="4470400" cy="5283200"/>
          </a:xfrm>
        </p:spPr>
        <p:txBody>
          <a:bodyPr>
            <a:normAutofit/>
          </a:bodyPr>
          <a:lstStyle/>
          <a:p>
            <a:r>
              <a:rPr lang="en-US" sz="2400" dirty="0"/>
              <a:t>~1000X coverage achieved</a:t>
            </a:r>
          </a:p>
          <a:p>
            <a:r>
              <a:rPr lang="en-US" sz="2400" dirty="0"/>
              <a:t>High VAF concordance between WES and </a:t>
            </a:r>
            <a:r>
              <a:rPr lang="en-US" sz="2400" dirty="0" err="1"/>
              <a:t>haloplex</a:t>
            </a:r>
            <a:r>
              <a:rPr lang="en-US" sz="2400" dirty="0"/>
              <a:t> validation</a:t>
            </a:r>
          </a:p>
          <a:p>
            <a:r>
              <a:rPr lang="en-US" sz="2400" dirty="0"/>
              <a:t>Overall variant validation rate &gt;90%</a:t>
            </a:r>
          </a:p>
          <a:p>
            <a:r>
              <a:rPr lang="en-US" sz="2400" dirty="0"/>
              <a:t>Mean mutation burden = 33 protein-coding variants</a:t>
            </a:r>
          </a:p>
          <a:p>
            <a:pPr lvl="1"/>
            <a:r>
              <a:rPr lang="en-US" sz="2133" dirty="0"/>
              <a:t>One hypermutator 3,160 variants</a:t>
            </a:r>
          </a:p>
          <a:p>
            <a:pPr lvl="1"/>
            <a:endParaRPr lang="en-US" dirty="0"/>
          </a:p>
        </p:txBody>
      </p:sp>
    </p:spTree>
    <p:extLst>
      <p:ext uri="{BB962C8B-B14F-4D97-AF65-F5344CB8AC3E}">
        <p14:creationId xmlns:p14="http://schemas.microsoft.com/office/powerpoint/2010/main" val="3537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080000" y="1062098"/>
            <a:ext cx="6409891" cy="1477328"/>
          </a:xfrm>
          <a:prstGeom prst="rect">
            <a:avLst/>
          </a:prstGeom>
          <a:noFill/>
        </p:spPr>
        <p:txBody>
          <a:bodyPr wrap="square" rtlCol="0">
            <a:spAutoFit/>
          </a:bodyPr>
          <a:lstStyle/>
          <a:p>
            <a:pPr marL="285744" indent="-285744">
              <a:buFont typeface="Arial"/>
              <a:buChar char="•"/>
            </a:pPr>
            <a:r>
              <a:rPr lang="en-US" dirty="0"/>
              <a:t>~50 genes have mutations in 3 or more samples</a:t>
            </a:r>
          </a:p>
          <a:p>
            <a:pPr marL="285744" indent="-285744">
              <a:buFont typeface="Arial"/>
              <a:buChar char="•"/>
            </a:pPr>
            <a:r>
              <a:rPr lang="en-US" i="1" dirty="0"/>
              <a:t>JAK/STAT - SOCS1 &amp; STAT6</a:t>
            </a:r>
          </a:p>
          <a:p>
            <a:pPr marL="285744" indent="-285744">
              <a:buFont typeface="Arial"/>
              <a:buChar char="•"/>
            </a:pPr>
            <a:r>
              <a:rPr lang="en-US" i="1" dirty="0"/>
              <a:t>NFKB - TNFAIP3 &amp; XPO1</a:t>
            </a:r>
            <a:endParaRPr lang="en-US" dirty="0"/>
          </a:p>
          <a:p>
            <a:pPr marL="285744" indent="-285744">
              <a:buFont typeface="Arial"/>
              <a:buChar char="•"/>
            </a:pPr>
            <a:r>
              <a:rPr lang="en-US" i="1" dirty="0"/>
              <a:t>SWI/SNF - BCL7A &amp; SMAD3</a:t>
            </a:r>
          </a:p>
          <a:p>
            <a:pPr marL="285744" indent="-285744">
              <a:buFont typeface="Arial"/>
              <a:buChar char="•"/>
            </a:pPr>
            <a:r>
              <a:rPr lang="en-US" i="1" dirty="0"/>
              <a:t>PCDH7, IGLL5, CDH5, …</a:t>
            </a:r>
            <a:endParaRPr lang="en-US" dirty="0"/>
          </a:p>
        </p:txBody>
      </p:sp>
      <p:sp>
        <p:nvSpPr>
          <p:cNvPr id="6" name="TextBox 5"/>
          <p:cNvSpPr txBox="1"/>
          <p:nvPr/>
        </p:nvSpPr>
        <p:spPr>
          <a:xfrm>
            <a:off x="203200" y="-25400"/>
            <a:ext cx="11785600" cy="913199"/>
          </a:xfrm>
          <a:prstGeom prst="rect">
            <a:avLst/>
          </a:prstGeom>
          <a:noFill/>
        </p:spPr>
        <p:txBody>
          <a:bodyPr wrap="square" rtlCol="0">
            <a:spAutoFit/>
          </a:bodyPr>
          <a:lstStyle/>
          <a:p>
            <a:r>
              <a:rPr lang="en-US" sz="2667" b="1" dirty="0"/>
              <a:t>Represents one of the few comprehensive surveys of HL - mutation landscape reveals known and novel genes/pathways/hotspots</a:t>
            </a:r>
            <a:endParaRPr lang="en-US" sz="2667" b="1" i="1" dirty="0"/>
          </a:p>
        </p:txBody>
      </p:sp>
      <p:pic>
        <p:nvPicPr>
          <p:cNvPr id="2050" name="Picture 2" descr="https://lh6.googleusercontent.com/_RSqJOBPG3sEZ4griHqvxs2mRn8OD6apCiOJ5IHcHvPmmhc4xEES8s7Db4cxTsZVUD_AxqUhf4t8dzyXdSHWKvUiwXhQzks1czhP5zXHpGW9dbCIV8i571Ns-tF0W4eKB2hu5A9K">
            <a:extLst>
              <a:ext uri="{FF2B5EF4-FFF2-40B4-BE49-F238E27FC236}">
                <a16:creationId xmlns:a16="http://schemas.microsoft.com/office/drawing/2014/main" id="{2B8234A5-307F-434B-9E0C-3FA33D9B9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35" t="5926" r="4113" b="9630"/>
          <a:stretch/>
        </p:blipFill>
        <p:spPr bwMode="auto">
          <a:xfrm>
            <a:off x="203201" y="990600"/>
            <a:ext cx="4441881" cy="52747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oyeLGC4YQuMHOFsnx8TmFHvyqAmB0EWkUqMALWD1GQ_d5p5QCRGx9oWOf1M9xNugItCOUbvtXhHrXjSLHeRUydk00KQ8x3F2T1zv27nin1A3KM_gD46zfhZ4u2XFOfAf9IxpxPf7">
            <a:extLst>
              <a:ext uri="{FF2B5EF4-FFF2-40B4-BE49-F238E27FC236}">
                <a16:creationId xmlns:a16="http://schemas.microsoft.com/office/drawing/2014/main" id="{F25513B3-54F1-1E46-99E6-0D0443BDCE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6" t="8275" r="5833"/>
          <a:stretch/>
        </p:blipFill>
        <p:spPr bwMode="auto">
          <a:xfrm>
            <a:off x="5080000" y="3225801"/>
            <a:ext cx="6409891" cy="303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03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FB0F-FFE8-4D44-025C-A2D01547DE33}"/>
              </a:ext>
            </a:extLst>
          </p:cNvPr>
          <p:cNvSpPr>
            <a:spLocks noGrp="1"/>
          </p:cNvSpPr>
          <p:nvPr>
            <p:ph type="title"/>
          </p:nvPr>
        </p:nvSpPr>
        <p:spPr>
          <a:xfrm>
            <a:off x="203200" y="111850"/>
            <a:ext cx="11582400" cy="609601"/>
          </a:xfrm>
        </p:spPr>
        <p:txBody>
          <a:bodyPr>
            <a:noAutofit/>
          </a:bodyPr>
          <a:lstStyle/>
          <a:p>
            <a:r>
              <a:rPr lang="en-US" sz="3200" b="1" dirty="0">
                <a:latin typeface="+mn-lt"/>
              </a:rPr>
              <a:t>Single nucleus sequencing identifies mutant-positive HRS cells</a:t>
            </a:r>
          </a:p>
        </p:txBody>
      </p:sp>
      <p:pic>
        <p:nvPicPr>
          <p:cNvPr id="6" name="Content Placeholder 5" descr="A picture containing map&#10;&#10;Description automatically generated">
            <a:extLst>
              <a:ext uri="{FF2B5EF4-FFF2-40B4-BE49-F238E27FC236}">
                <a16:creationId xmlns:a16="http://schemas.microsoft.com/office/drawing/2014/main" id="{19E6559B-A47B-F03B-3B53-9428278524A4}"/>
              </a:ext>
            </a:extLst>
          </p:cNvPr>
          <p:cNvPicPr>
            <a:picLocks noGrp="1" noChangeAspect="1"/>
          </p:cNvPicPr>
          <p:nvPr>
            <p:ph idx="1"/>
          </p:nvPr>
        </p:nvPicPr>
        <p:blipFill>
          <a:blip r:embed="rId2"/>
          <a:stretch>
            <a:fillRect/>
          </a:stretch>
        </p:blipFill>
        <p:spPr>
          <a:xfrm>
            <a:off x="2016551" y="1151467"/>
            <a:ext cx="8260499" cy="4817533"/>
          </a:xfrm>
        </p:spPr>
      </p:pic>
    </p:spTree>
    <p:extLst>
      <p:ext uri="{BB962C8B-B14F-4D97-AF65-F5344CB8AC3E}">
        <p14:creationId xmlns:p14="http://schemas.microsoft.com/office/powerpoint/2010/main" val="1419374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8FB30D9-BCCE-EE38-F43E-58599AEEF7D9}"/>
              </a:ext>
            </a:extLst>
          </p:cNvPr>
          <p:cNvPicPr>
            <a:picLocks noGrp="1" noChangeAspect="1"/>
          </p:cNvPicPr>
          <p:nvPr>
            <p:ph idx="1"/>
          </p:nvPr>
        </p:nvPicPr>
        <p:blipFill>
          <a:blip r:embed="rId2"/>
          <a:stretch>
            <a:fillRect/>
          </a:stretch>
        </p:blipFill>
        <p:spPr>
          <a:xfrm>
            <a:off x="1637263" y="1206670"/>
            <a:ext cx="8789627" cy="4471024"/>
          </a:xfrm>
        </p:spPr>
      </p:pic>
    </p:spTree>
    <p:extLst>
      <p:ext uri="{BB962C8B-B14F-4D97-AF65-F5344CB8AC3E}">
        <p14:creationId xmlns:p14="http://schemas.microsoft.com/office/powerpoint/2010/main" val="2237333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71FB-B1D3-1007-C299-FA6B2CE2060E}"/>
              </a:ext>
            </a:extLst>
          </p:cNvPr>
          <p:cNvSpPr>
            <a:spLocks noGrp="1"/>
          </p:cNvSpPr>
          <p:nvPr>
            <p:ph type="title"/>
          </p:nvPr>
        </p:nvSpPr>
        <p:spPr>
          <a:xfrm>
            <a:off x="436727" y="242293"/>
            <a:ext cx="11259403" cy="1325563"/>
          </a:xfrm>
        </p:spPr>
        <p:txBody>
          <a:bodyPr/>
          <a:lstStyle/>
          <a:p>
            <a:r>
              <a:rPr lang="en-US" b="1" dirty="0">
                <a:latin typeface="+mn-lt"/>
              </a:rPr>
              <a:t>Single-cell omics - A new paradigm in biology and medicine?</a:t>
            </a:r>
          </a:p>
        </p:txBody>
      </p:sp>
      <p:sp>
        <p:nvSpPr>
          <p:cNvPr id="3" name="Content Placeholder 2">
            <a:extLst>
              <a:ext uri="{FF2B5EF4-FFF2-40B4-BE49-F238E27FC236}">
                <a16:creationId xmlns:a16="http://schemas.microsoft.com/office/drawing/2014/main" id="{5417D6CF-2E4A-A3D7-624C-664DF7D694D0}"/>
              </a:ext>
            </a:extLst>
          </p:cNvPr>
          <p:cNvSpPr>
            <a:spLocks noGrp="1"/>
          </p:cNvSpPr>
          <p:nvPr>
            <p:ph idx="1"/>
          </p:nvPr>
        </p:nvSpPr>
        <p:spPr/>
        <p:txBody>
          <a:bodyPr/>
          <a:lstStyle/>
          <a:p>
            <a:r>
              <a:rPr lang="en-US" dirty="0"/>
              <a:t>Redefine “cell type”</a:t>
            </a:r>
          </a:p>
          <a:p>
            <a:pPr lvl="1"/>
            <a:r>
              <a:rPr lang="en-US" dirty="0"/>
              <a:t>Catalog known cell types in healthy and diseased tissues</a:t>
            </a:r>
          </a:p>
          <a:p>
            <a:pPr lvl="1"/>
            <a:r>
              <a:rPr lang="en-US" dirty="0"/>
              <a:t>Define/discover new cell types</a:t>
            </a:r>
          </a:p>
          <a:p>
            <a:r>
              <a:rPr lang="en-US" dirty="0"/>
              <a:t>Redefine relationships between cells</a:t>
            </a:r>
          </a:p>
          <a:p>
            <a:r>
              <a:rPr lang="en-US" dirty="0"/>
              <a:t>Interpret genetic variation at single-cell resolution</a:t>
            </a:r>
          </a:p>
          <a:p>
            <a:pPr marL="0" indent="0">
              <a:buNone/>
            </a:pPr>
            <a:endParaRPr lang="en-US" dirty="0"/>
          </a:p>
        </p:txBody>
      </p:sp>
    </p:spTree>
    <p:extLst>
      <p:ext uri="{BB962C8B-B14F-4D97-AF65-F5344CB8AC3E}">
        <p14:creationId xmlns:p14="http://schemas.microsoft.com/office/powerpoint/2010/main" val="434220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1593424"/>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We are on a Coffee Break &amp; Networking Session</a:t>
            </a:r>
            <a:endParaRPr dirty="0"/>
          </a:p>
        </p:txBody>
      </p:sp>
    </p:spTree>
    <p:extLst>
      <p:ext uri="{BB962C8B-B14F-4D97-AF65-F5344CB8AC3E}">
        <p14:creationId xmlns:p14="http://schemas.microsoft.com/office/powerpoint/2010/main" val="1483066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b="1" dirty="0">
                <a:latin typeface="+mn-lt"/>
              </a:rPr>
              <a:t>Discussion of bulk vs single cell RNA-</a:t>
            </a:r>
            <a:r>
              <a:rPr lang="en-US" b="1" dirty="0" err="1">
                <a:latin typeface="+mn-lt"/>
              </a:rPr>
              <a:t>seq</a:t>
            </a:r>
            <a:endParaRPr lang="en-US" b="1" dirty="0">
              <a:latin typeface="+mn-lt"/>
            </a:endParaRPr>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BEA2-C0BB-8F3B-7B15-D6CAF45B0E46}"/>
              </a:ext>
            </a:extLst>
          </p:cNvPr>
          <p:cNvSpPr>
            <a:spLocks noGrp="1"/>
          </p:cNvSpPr>
          <p:nvPr>
            <p:ph type="title"/>
          </p:nvPr>
        </p:nvSpPr>
        <p:spPr/>
        <p:txBody>
          <a:bodyPr/>
          <a:lstStyle/>
          <a:p>
            <a:r>
              <a:rPr lang="en-US" b="1" dirty="0">
                <a:latin typeface="+mn-lt"/>
              </a:rPr>
              <a:t>Fruit salad or tip of the iceberg?</a:t>
            </a:r>
          </a:p>
        </p:txBody>
      </p:sp>
      <p:pic>
        <p:nvPicPr>
          <p:cNvPr id="1026" name="Picture 2" descr="Difference in resolution from bulk and single-cell RNA-seq data on the level of gene networks. Illustrating the input of sequencing experiments as various fruits (left) would result in a homogenized, mixed source material for bulk RNA-seq data, much like a fruit smoothie (top). Inferred networks would therefore reflect an average of all the signals detected in the mixture of, potenially different, cells. Single-cell RNA-seq on the other hand would preserve the information of the individual fruits, hence different cell types and would allow for cell type specific gene correlation networks (bottom). Thus similarities as well as differences in netwoks between cell types could be carved out that would be hidden or covered in the bulk RNA-seq data.">
            <a:extLst>
              <a:ext uri="{FF2B5EF4-FFF2-40B4-BE49-F238E27FC236}">
                <a16:creationId xmlns:a16="http://schemas.microsoft.com/office/drawing/2014/main" id="{7CED037B-8EC5-8481-1DA1-E273F8A70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56" y="2456597"/>
            <a:ext cx="6023387" cy="3316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29AEC3-7F70-3002-3D8E-C252EA928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469" y="2220047"/>
            <a:ext cx="2767296" cy="40238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F4D83E-C93D-8258-61B4-2A6E040967C6}"/>
              </a:ext>
            </a:extLst>
          </p:cNvPr>
          <p:cNvSpPr txBox="1"/>
          <p:nvPr/>
        </p:nvSpPr>
        <p:spPr>
          <a:xfrm>
            <a:off x="10372297" y="2702256"/>
            <a:ext cx="779381" cy="369332"/>
          </a:xfrm>
          <a:prstGeom prst="rect">
            <a:avLst/>
          </a:prstGeom>
          <a:noFill/>
        </p:spPr>
        <p:txBody>
          <a:bodyPr wrap="none" rtlCol="0">
            <a:spAutoFit/>
          </a:bodyPr>
          <a:lstStyle/>
          <a:p>
            <a:r>
              <a:rPr lang="en-US" dirty="0" err="1"/>
              <a:t>scRNA</a:t>
            </a:r>
            <a:endParaRPr lang="en-US" dirty="0"/>
          </a:p>
        </p:txBody>
      </p:sp>
    </p:spTree>
    <p:extLst>
      <p:ext uri="{BB962C8B-B14F-4D97-AF65-F5344CB8AC3E}">
        <p14:creationId xmlns:p14="http://schemas.microsoft.com/office/powerpoint/2010/main" val="302578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D0D0-EFE0-0221-4F29-6D609F9165A6}"/>
              </a:ext>
            </a:extLst>
          </p:cNvPr>
          <p:cNvSpPr>
            <a:spLocks noGrp="1"/>
          </p:cNvSpPr>
          <p:nvPr>
            <p:ph type="title"/>
          </p:nvPr>
        </p:nvSpPr>
        <p:spPr>
          <a:xfrm>
            <a:off x="281354" y="60327"/>
            <a:ext cx="11072446" cy="1325563"/>
          </a:xfrm>
        </p:spPr>
        <p:txBody>
          <a:bodyPr/>
          <a:lstStyle/>
          <a:p>
            <a:r>
              <a:rPr lang="en-US" b="1" dirty="0">
                <a:latin typeface="+mn-lt"/>
              </a:rPr>
              <a:t>Cell type vs cell lineage vs cell state</a:t>
            </a:r>
          </a:p>
        </p:txBody>
      </p:sp>
      <p:pic>
        <p:nvPicPr>
          <p:cNvPr id="1026" name="Picture 2">
            <a:extLst>
              <a:ext uri="{FF2B5EF4-FFF2-40B4-BE49-F238E27FC236}">
                <a16:creationId xmlns:a16="http://schemas.microsoft.com/office/drawing/2014/main" id="{6BD354E5-64EB-6F5D-34C8-EAB467DD224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94180" y="1522911"/>
            <a:ext cx="5639326" cy="4280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CE0A1E-DF2A-EA31-6D9B-1E0BA12FA7CE}"/>
              </a:ext>
            </a:extLst>
          </p:cNvPr>
          <p:cNvSpPr txBox="1"/>
          <p:nvPr/>
        </p:nvSpPr>
        <p:spPr>
          <a:xfrm>
            <a:off x="3265130" y="5942568"/>
            <a:ext cx="6100548" cy="369332"/>
          </a:xfrm>
          <a:prstGeom prst="rect">
            <a:avLst/>
          </a:prstGeom>
          <a:noFill/>
        </p:spPr>
        <p:txBody>
          <a:bodyPr wrap="square">
            <a:spAutoFit/>
          </a:bodyPr>
          <a:lstStyle/>
          <a:p>
            <a:r>
              <a:rPr lang="en-US" dirty="0"/>
              <a:t>https://</a:t>
            </a:r>
            <a:r>
              <a:rPr lang="en-US" dirty="0" err="1"/>
              <a:t>www.science.org</a:t>
            </a:r>
            <a:r>
              <a:rPr lang="en-US" dirty="0"/>
              <a:t>/</a:t>
            </a:r>
            <a:r>
              <a:rPr lang="en-US" dirty="0" err="1"/>
              <a:t>doi</a:t>
            </a:r>
            <a:r>
              <a:rPr lang="en-US" dirty="0"/>
              <a:t>/10.1126/science.aar3131</a:t>
            </a:r>
          </a:p>
        </p:txBody>
      </p:sp>
    </p:spTree>
    <p:extLst>
      <p:ext uri="{BB962C8B-B14F-4D97-AF65-F5344CB8AC3E}">
        <p14:creationId xmlns:p14="http://schemas.microsoft.com/office/powerpoint/2010/main" val="233533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5D08-713A-834B-987A-8E62DF2FACF5}"/>
              </a:ext>
            </a:extLst>
          </p:cNvPr>
          <p:cNvSpPr>
            <a:spLocks noGrp="1"/>
          </p:cNvSpPr>
          <p:nvPr>
            <p:ph type="title"/>
          </p:nvPr>
        </p:nvSpPr>
        <p:spPr>
          <a:xfrm>
            <a:off x="148590" y="117102"/>
            <a:ext cx="11724961" cy="1100259"/>
          </a:xfrm>
        </p:spPr>
        <p:txBody>
          <a:bodyPr>
            <a:noAutofit/>
          </a:bodyPr>
          <a:lstStyle/>
          <a:p>
            <a:pPr algn="ctr"/>
            <a:r>
              <a:rPr lang="en-US" b="1" dirty="0">
                <a:solidFill>
                  <a:schemeClr val="tx1"/>
                </a:solidFill>
                <a:latin typeface="+mn-lt"/>
                <a:cs typeface="Arial" panose="020B0604020202020204" pitchFamily="34" charset="0"/>
              </a:rPr>
              <a:t>Multimodal single-cell measurements</a:t>
            </a:r>
          </a:p>
        </p:txBody>
      </p:sp>
      <p:pic>
        <p:nvPicPr>
          <p:cNvPr id="6" name="Picture 3">
            <a:extLst>
              <a:ext uri="{FF2B5EF4-FFF2-40B4-BE49-F238E27FC236}">
                <a16:creationId xmlns:a16="http://schemas.microsoft.com/office/drawing/2014/main" id="{E754B033-CE45-864D-91F1-BFC885AB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60" y="2236270"/>
            <a:ext cx="7083963" cy="37301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4">
            <a:extLst>
              <a:ext uri="{FF2B5EF4-FFF2-40B4-BE49-F238E27FC236}">
                <a16:creationId xmlns:a16="http://schemas.microsoft.com/office/drawing/2014/main" id="{7AF4A349-736C-F74A-BD1B-6231B5AA787B}"/>
              </a:ext>
            </a:extLst>
          </p:cNvPr>
          <p:cNvSpPr txBox="1">
            <a:spLocks noChangeArrowheads="1"/>
          </p:cNvSpPr>
          <p:nvPr/>
        </p:nvSpPr>
        <p:spPr bwMode="auto">
          <a:xfrm>
            <a:off x="10048562" y="6169420"/>
            <a:ext cx="1824989" cy="226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00" dirty="0">
                <a:solidFill>
                  <a:schemeClr val="tx1"/>
                </a:solidFill>
                <a:latin typeface="Arial" panose="020B0604020202020204" pitchFamily="34" charset="0"/>
              </a:rPr>
              <a:t>Kelsey et al. Science 2017</a:t>
            </a:r>
          </a:p>
        </p:txBody>
      </p:sp>
      <p:sp>
        <p:nvSpPr>
          <p:cNvPr id="8" name="Rounded Rectangle 7">
            <a:extLst>
              <a:ext uri="{FF2B5EF4-FFF2-40B4-BE49-F238E27FC236}">
                <a16:creationId xmlns:a16="http://schemas.microsoft.com/office/drawing/2014/main" id="{E86F3A59-3ED9-6449-8D07-D48530653D35}"/>
              </a:ext>
            </a:extLst>
          </p:cNvPr>
          <p:cNvSpPr/>
          <p:nvPr/>
        </p:nvSpPr>
        <p:spPr>
          <a:xfrm>
            <a:off x="792215" y="2236270"/>
            <a:ext cx="3464992" cy="3150726"/>
          </a:xfrm>
          <a:prstGeom prst="roundRect">
            <a:avLst>
              <a:gd name="adj" fmla="val 5063"/>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CITE-seq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TCR sequencing</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scATAC-seq</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scMethyl</a:t>
            </a:r>
            <a:r>
              <a:rPr lang="en-US" sz="2000" dirty="0">
                <a:latin typeface="Arial" panose="020B0604020202020204" pitchFamily="34" charset="0"/>
                <a:cs typeface="Arial" panose="020B0604020202020204" pitchFamily="34" charset="0"/>
              </a:rPr>
              <a:t>-seq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TARGET-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G&amp;T-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scDNA</a:t>
            </a:r>
            <a:r>
              <a:rPr lang="en-US" sz="2000" dirty="0">
                <a:latin typeface="Arial" panose="020B0604020202020204" pitchFamily="34" charset="0"/>
                <a:cs typeface="Arial" panose="020B0604020202020204" pitchFamily="34" charset="0"/>
              </a:rPr>
              <a:t> &amp; </a:t>
            </a:r>
            <a:r>
              <a:rPr lang="en-US" sz="2000" dirty="0" err="1">
                <a:latin typeface="Arial" panose="020B0604020202020204" pitchFamily="34" charset="0"/>
                <a:cs typeface="Arial" panose="020B0604020202020204" pitchFamily="34" charset="0"/>
              </a:rPr>
              <a:t>scRNA</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scCRISPRi</a:t>
            </a:r>
            <a:r>
              <a:rPr lang="en-US" sz="2000" dirty="0">
                <a:latin typeface="Arial" panose="020B0604020202020204" pitchFamily="34" charset="0"/>
                <a:cs typeface="Arial" panose="020B0604020202020204" pitchFamily="34" charset="0"/>
              </a:rPr>
              <a:t>/Perturb-seq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Patch-seq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Spatial transcriptomics</a:t>
            </a:r>
          </a:p>
        </p:txBody>
      </p:sp>
    </p:spTree>
    <p:extLst>
      <p:ext uri="{BB962C8B-B14F-4D97-AF65-F5344CB8AC3E}">
        <p14:creationId xmlns:p14="http://schemas.microsoft.com/office/powerpoint/2010/main" val="282290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8BEF-D2D7-B83A-38B0-40A14F00F33D}"/>
              </a:ext>
            </a:extLst>
          </p:cNvPr>
          <p:cNvSpPr>
            <a:spLocks noGrp="1"/>
          </p:cNvSpPr>
          <p:nvPr>
            <p:ph type="title"/>
          </p:nvPr>
        </p:nvSpPr>
        <p:spPr>
          <a:xfrm>
            <a:off x="252050" y="177557"/>
            <a:ext cx="11658596" cy="1325563"/>
          </a:xfrm>
        </p:spPr>
        <p:txBody>
          <a:bodyPr/>
          <a:lstStyle/>
          <a:p>
            <a:r>
              <a:rPr lang="en-US" b="1" dirty="0">
                <a:latin typeface="+mn-lt"/>
              </a:rPr>
              <a:t>Basic overview of single cell RNA analysis</a:t>
            </a:r>
          </a:p>
        </p:txBody>
      </p:sp>
      <p:pic>
        <p:nvPicPr>
          <p:cNvPr id="5" name="Content Placeholder 4" descr="A diagram of a cell line&#10;&#10;Description automatically generated with medium confidence">
            <a:extLst>
              <a:ext uri="{FF2B5EF4-FFF2-40B4-BE49-F238E27FC236}">
                <a16:creationId xmlns:a16="http://schemas.microsoft.com/office/drawing/2014/main" id="{86141E6D-2F9D-A540-B1C7-FBAF8F0D1307}"/>
              </a:ext>
            </a:extLst>
          </p:cNvPr>
          <p:cNvPicPr>
            <a:picLocks noGrp="1" noChangeAspect="1"/>
          </p:cNvPicPr>
          <p:nvPr>
            <p:ph idx="1"/>
          </p:nvPr>
        </p:nvPicPr>
        <p:blipFill>
          <a:blip r:embed="rId3"/>
          <a:stretch>
            <a:fillRect/>
          </a:stretch>
        </p:blipFill>
        <p:spPr>
          <a:xfrm>
            <a:off x="312420" y="1417181"/>
            <a:ext cx="11567160" cy="4675859"/>
          </a:xfrm>
        </p:spPr>
      </p:pic>
    </p:spTree>
    <p:extLst>
      <p:ext uri="{BB962C8B-B14F-4D97-AF65-F5344CB8AC3E}">
        <p14:creationId xmlns:p14="http://schemas.microsoft.com/office/powerpoint/2010/main" val="963638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997C-7004-784D-BF06-1E937FB7954D}"/>
              </a:ext>
            </a:extLst>
          </p:cNvPr>
          <p:cNvSpPr>
            <a:spLocks noGrp="1"/>
          </p:cNvSpPr>
          <p:nvPr>
            <p:ph type="title"/>
          </p:nvPr>
        </p:nvSpPr>
        <p:spPr>
          <a:xfrm>
            <a:off x="269631" y="130665"/>
            <a:ext cx="11641015" cy="1325563"/>
          </a:xfrm>
        </p:spPr>
        <p:txBody>
          <a:bodyPr>
            <a:normAutofit/>
          </a:bodyPr>
          <a:lstStyle/>
          <a:p>
            <a:r>
              <a:rPr lang="en-US" sz="4000" b="1" dirty="0">
                <a:latin typeface="+mn-lt"/>
              </a:rPr>
              <a:t>History of </a:t>
            </a:r>
            <a:r>
              <a:rPr lang="en-US" sz="4000" b="1" dirty="0" err="1">
                <a:latin typeface="+mn-lt"/>
              </a:rPr>
              <a:t>scRNA</a:t>
            </a:r>
            <a:r>
              <a:rPr lang="en-US" sz="4000" b="1" dirty="0">
                <a:latin typeface="+mn-lt"/>
              </a:rPr>
              <a:t>-seq Technology development</a:t>
            </a:r>
          </a:p>
        </p:txBody>
      </p:sp>
      <p:pic>
        <p:nvPicPr>
          <p:cNvPr id="4" name="Content Placeholder 3" descr="A timeline of a timeline of a cell system&#10;&#10;Description automatically generated with medium confidence">
            <a:extLst>
              <a:ext uri="{FF2B5EF4-FFF2-40B4-BE49-F238E27FC236}">
                <a16:creationId xmlns:a16="http://schemas.microsoft.com/office/drawing/2014/main" id="{A5637C02-D7CC-5E41-A569-7A4FFD6AB72F}"/>
              </a:ext>
            </a:extLst>
          </p:cNvPr>
          <p:cNvPicPr>
            <a:picLocks noGrp="1" noChangeAspect="1"/>
          </p:cNvPicPr>
          <p:nvPr>
            <p:ph idx="1"/>
          </p:nvPr>
        </p:nvPicPr>
        <p:blipFill>
          <a:blip r:embed="rId3"/>
          <a:stretch>
            <a:fillRect/>
          </a:stretch>
        </p:blipFill>
        <p:spPr>
          <a:xfrm>
            <a:off x="973718" y="1391442"/>
            <a:ext cx="10244563" cy="4786472"/>
          </a:xfrm>
        </p:spPr>
      </p:pic>
    </p:spTree>
    <p:extLst>
      <p:ext uri="{BB962C8B-B14F-4D97-AF65-F5344CB8AC3E}">
        <p14:creationId xmlns:p14="http://schemas.microsoft.com/office/powerpoint/2010/main" val="125892712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1208</TotalTime>
  <Words>2784</Words>
  <Application>Microsoft Macintosh PowerPoint</Application>
  <PresentationFormat>Widescreen</PresentationFormat>
  <Paragraphs>194</Paragraphs>
  <Slides>30</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Consolas</vt:lpstr>
      <vt:lpstr>Roboto</vt:lpstr>
      <vt:lpstr>Segoe UI</vt:lpstr>
      <vt:lpstr>1_Office Theme</vt:lpstr>
      <vt:lpstr>PowerPoint Presentation</vt:lpstr>
      <vt:lpstr>Acknowledgements</vt:lpstr>
      <vt:lpstr>Single-cell omics - A new paradigm in biology and medicine?</vt:lpstr>
      <vt:lpstr>Discussion of bulk vs single cell RNA-seq</vt:lpstr>
      <vt:lpstr>Fruit salad or tip of the iceberg?</vt:lpstr>
      <vt:lpstr>Cell type vs cell lineage vs cell state</vt:lpstr>
      <vt:lpstr>Multimodal single-cell measurements</vt:lpstr>
      <vt:lpstr>Basic overview of single cell RNA analysis</vt:lpstr>
      <vt:lpstr>History of scRNA-seq Technology development</vt:lpstr>
      <vt:lpstr>Multiple platforms have emerged ... Each with trade-offs…</vt:lpstr>
      <vt:lpstr>Multiple platforms have emerged ... Each with trade-offs…</vt:lpstr>
      <vt:lpstr>Additional considerations</vt:lpstr>
      <vt:lpstr>Intro to 10X approach</vt:lpstr>
      <vt:lpstr>Intro to 10X approach</vt:lpstr>
      <vt:lpstr>10X (5’) v1/v2 Approach</vt:lpstr>
      <vt:lpstr>10X (5’) v2 Approach</vt:lpstr>
      <vt:lpstr>10X Single Cell 5’ GEX and V(D)J dual index libraries</vt:lpstr>
      <vt:lpstr>5’ vs 3’ approach - polyT and TSO switch places</vt:lpstr>
      <vt:lpstr>5’ vs 3’ approach - Fragmentation and PCR steps result in different ends of transcripts being kept</vt:lpstr>
      <vt:lpstr>5’ vs 3’ approach results in different end bias</vt:lpstr>
      <vt:lpstr>5’ vs 3’ approach</vt:lpstr>
      <vt:lpstr>Overview of 10x genomics pipeline</vt:lpstr>
      <vt:lpstr>How deeply do you need to sequence?</vt:lpstr>
      <vt:lpstr>Example application: Increased capacity and new technologies are allowing study of previously inaccessible tumor types </vt:lpstr>
      <vt:lpstr>Brute force strategy - Ultra Deep Exome sequencing of 31 Hodgkins tumor/normal pairs</vt:lpstr>
      <vt:lpstr>High coverage and concordance achieved</vt:lpstr>
      <vt:lpstr>PowerPoint Presentation</vt:lpstr>
      <vt:lpstr>Single nucleus sequencing identifies mutant-positive HRS cells</vt:lpstr>
      <vt:lpstr>PowerPoint Presentation</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Griffith, Obi</cp:lastModifiedBy>
  <cp:revision>38</cp:revision>
  <dcterms:created xsi:type="dcterms:W3CDTF">2023-11-13T22:16:20Z</dcterms:created>
  <dcterms:modified xsi:type="dcterms:W3CDTF">2024-04-30T14:09:23Z</dcterms:modified>
</cp:coreProperties>
</file>